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256" r:id="rId2"/>
    <p:sldId id="267" r:id="rId3"/>
    <p:sldId id="281" r:id="rId4"/>
    <p:sldId id="269" r:id="rId5"/>
    <p:sldId id="460" r:id="rId6"/>
    <p:sldId id="270" r:id="rId7"/>
    <p:sldId id="381" r:id="rId8"/>
    <p:sldId id="387" r:id="rId9"/>
    <p:sldId id="388" r:id="rId10"/>
    <p:sldId id="385" r:id="rId11"/>
    <p:sldId id="382" r:id="rId12"/>
    <p:sldId id="384" r:id="rId13"/>
    <p:sldId id="440" r:id="rId14"/>
    <p:sldId id="405" r:id="rId15"/>
    <p:sldId id="445" r:id="rId16"/>
    <p:sldId id="408" r:id="rId17"/>
    <p:sldId id="451" r:id="rId18"/>
    <p:sldId id="406" r:id="rId19"/>
    <p:sldId id="446" r:id="rId20"/>
    <p:sldId id="450" r:id="rId21"/>
    <p:sldId id="452" r:id="rId22"/>
    <p:sldId id="383" r:id="rId23"/>
    <p:sldId id="459" r:id="rId24"/>
    <p:sldId id="454" r:id="rId25"/>
    <p:sldId id="456" r:id="rId26"/>
    <p:sldId id="458" r:id="rId27"/>
    <p:sldId id="448" r:id="rId28"/>
    <p:sldId id="455" r:id="rId29"/>
    <p:sldId id="475" r:id="rId30"/>
    <p:sldId id="433" r:id="rId31"/>
    <p:sldId id="380" r:id="rId32"/>
    <p:sldId id="468" r:id="rId33"/>
    <p:sldId id="469" r:id="rId34"/>
    <p:sldId id="467" r:id="rId35"/>
    <p:sldId id="470" r:id="rId36"/>
    <p:sldId id="471" r:id="rId37"/>
    <p:sldId id="472" r:id="rId38"/>
    <p:sldId id="473" r:id="rId39"/>
    <p:sldId id="386" r:id="rId40"/>
    <p:sldId id="463" r:id="rId41"/>
    <p:sldId id="257" r:id="rId42"/>
    <p:sldId id="398" r:id="rId43"/>
    <p:sldId id="258" r:id="rId44"/>
    <p:sldId id="438" r:id="rId45"/>
    <p:sldId id="439" r:id="rId46"/>
    <p:sldId id="442" r:id="rId47"/>
    <p:sldId id="444" r:id="rId48"/>
    <p:sldId id="443" r:id="rId49"/>
    <p:sldId id="490" r:id="rId50"/>
    <p:sldId id="447" r:id="rId51"/>
    <p:sldId id="465" r:id="rId52"/>
    <p:sldId id="466" r:id="rId53"/>
    <p:sldId id="476" r:id="rId54"/>
    <p:sldId id="474" r:id="rId55"/>
    <p:sldId id="477" r:id="rId56"/>
    <p:sldId id="481" r:id="rId57"/>
    <p:sldId id="478" r:id="rId58"/>
    <p:sldId id="479" r:id="rId59"/>
    <p:sldId id="482" r:id="rId60"/>
    <p:sldId id="483" r:id="rId61"/>
    <p:sldId id="486" r:id="rId62"/>
    <p:sldId id="484" r:id="rId63"/>
    <p:sldId id="485" r:id="rId64"/>
    <p:sldId id="487" r:id="rId65"/>
    <p:sldId id="488" r:id="rId66"/>
    <p:sldId id="496" r:id="rId67"/>
    <p:sldId id="497" r:id="rId68"/>
    <p:sldId id="511" r:id="rId69"/>
    <p:sldId id="512" r:id="rId70"/>
    <p:sldId id="513" r:id="rId71"/>
    <p:sldId id="514" r:id="rId72"/>
    <p:sldId id="498" r:id="rId73"/>
    <p:sldId id="505" r:id="rId74"/>
    <p:sldId id="506" r:id="rId75"/>
    <p:sldId id="501" r:id="rId76"/>
    <p:sldId id="502" r:id="rId77"/>
    <p:sldId id="503" r:id="rId78"/>
    <p:sldId id="508" r:id="rId79"/>
    <p:sldId id="504" r:id="rId80"/>
    <p:sldId id="509" r:id="rId81"/>
    <p:sldId id="510" r:id="rId82"/>
    <p:sldId id="311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203" autoAdjust="0"/>
  </p:normalViewPr>
  <p:slideViewPr>
    <p:cSldViewPr>
      <p:cViewPr varScale="1">
        <p:scale>
          <a:sx n="86" d="100"/>
          <a:sy n="86" d="100"/>
        </p:scale>
        <p:origin x="-14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03F43-D4D7-43B1-996E-95533CB4223A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E2D7C-48B7-4851-9C9F-66B71D995729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E2D7C-48B7-4851-9C9F-66B71D995729}" type="slidenum">
              <a:rPr lang="en-IN" smtClean="0"/>
              <a:pPr/>
              <a:t>20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9F6B5DB-83C0-4DBB-8CA3-09FAF8A9D578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C698B99-10FA-46ED-94AD-0EF8F55E9EAD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EF9E0EA-1F88-4CB8-B7F0-9EFD2C8F9FC4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39DBE4-9E61-4088-8ED9-80657947419F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C7BC96C-537D-49A1-991B-7CDEA73FEF40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65794-24DB-4D56-8042-4CA13A591A8B}" type="datetimeFigureOut">
              <a:rPr lang="en-IN" smtClean="0"/>
              <a:pPr/>
              <a:t>30-09-2018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8D26E-363C-497D-8C46-D078924D2FF3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hkKZQBzss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Flouro%20movies\BI%20LEAFLET.wmv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Flouro%20movies\Ayisha%20reduced%20leaflet%20mobility.wmv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Flouro%20movies\BALL%20AND%20CAGE.wmv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User\Desktop\Flouro%20movies\Chitra%20valve%201.wmv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Flouro%20movies\Chitra%20valve%202.wmv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Flouro%20movies\Fathima%20pre%20thrombolysis.wmv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Flouro%20movies\fATHIMA%20DVR%20PLUS%20PPI.wmv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Flouro%20movies\valve%20dehiscense.mp4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Desktop\Flouro%20movies\Completely%20stuck%20leaflet.mp4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988840"/>
            <a:ext cx="7772400" cy="1470025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PROSTHETIC HEART VALVES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1760" y="3789040"/>
            <a:ext cx="6400800" cy="1752600"/>
          </a:xfrm>
        </p:spPr>
        <p:txBody>
          <a:bodyPr/>
          <a:lstStyle/>
          <a:p>
            <a:r>
              <a:rPr lang="en-US" dirty="0" smtClean="0"/>
              <a:t>                    </a:t>
            </a:r>
            <a:r>
              <a:rPr lang="en-US" sz="2800" dirty="0" err="1" smtClean="0">
                <a:solidFill>
                  <a:schemeClr val="tx1"/>
                </a:solidFill>
              </a:rPr>
              <a:t>Dr.Santhosh</a:t>
            </a:r>
            <a:r>
              <a:rPr lang="en-US" sz="2800" dirty="0" smtClean="0">
                <a:solidFill>
                  <a:schemeClr val="tx1"/>
                </a:solidFill>
              </a:rPr>
              <a:t> Narayanan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       SR cardiology</a:t>
            </a:r>
            <a:endParaRPr lang="en-IN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568952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STARR EDWARDS valve-The evolution</a:t>
            </a:r>
            <a:endParaRPr lang="en-IN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744416" cy="262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72816"/>
            <a:ext cx="381499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365104"/>
            <a:ext cx="3024336" cy="2332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STARR -EDWARDS valve</a:t>
            </a:r>
            <a:endParaRPr lang="en-IN" dirty="0"/>
          </a:p>
        </p:txBody>
      </p:sp>
      <p:pic>
        <p:nvPicPr>
          <p:cNvPr id="3075" name="Picture 3" descr="C:\Users\User\Desktop\sep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9704" y="4265712"/>
            <a:ext cx="2664296" cy="2592288"/>
          </a:xfrm>
          <a:prstGeom prst="rect">
            <a:avLst/>
          </a:prstGeom>
          <a:noFill/>
        </p:spPr>
      </p:pic>
      <p:pic>
        <p:nvPicPr>
          <p:cNvPr id="3076" name="Picture 4" descr="C:\Users\User\Desktop\starr-edwards-valve-2 (1)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9576" y="1556792"/>
            <a:ext cx="2654424" cy="2654424"/>
          </a:xfrm>
          <a:prstGeom prst="rect">
            <a:avLst/>
          </a:prstGeom>
          <a:noFill/>
        </p:spPr>
      </p:pic>
      <p:pic>
        <p:nvPicPr>
          <p:cNvPr id="9" name="Picture 2" descr="C:\Users\User\Desktop\ffe97e7e022178bea6c3261648778dcd.jpg"/>
          <p:cNvPicPr>
            <a:picLocks noChangeAspect="1" noChangeArrowheads="1"/>
          </p:cNvPicPr>
          <p:nvPr/>
        </p:nvPicPr>
        <p:blipFill>
          <a:blip r:embed="rId4" cstate="print"/>
          <a:srcRect t="22225" b="14804"/>
          <a:stretch>
            <a:fillRect/>
          </a:stretch>
        </p:blipFill>
        <p:spPr bwMode="auto">
          <a:xfrm>
            <a:off x="0" y="4221088"/>
            <a:ext cx="5863367" cy="2448272"/>
          </a:xfrm>
          <a:prstGeom prst="rect">
            <a:avLst/>
          </a:prstGeom>
          <a:noFill/>
        </p:spPr>
      </p:pic>
      <p:pic>
        <p:nvPicPr>
          <p:cNvPr id="3078" name="Picture 6" descr="C:\Users\User\Desktop\professionals_james_starr.jpg"/>
          <p:cNvPicPr>
            <a:picLocks noChangeAspect="1" noChangeArrowheads="1"/>
          </p:cNvPicPr>
          <p:nvPr/>
        </p:nvPicPr>
        <p:blipFill>
          <a:blip r:embed="rId5" cstate="print"/>
          <a:srcRect t="5941" b="16820"/>
          <a:stretch>
            <a:fillRect/>
          </a:stretch>
        </p:blipFill>
        <p:spPr bwMode="auto">
          <a:xfrm>
            <a:off x="0" y="1556792"/>
            <a:ext cx="3635896" cy="2664296"/>
          </a:xfrm>
          <a:prstGeom prst="rect">
            <a:avLst/>
          </a:prstGeom>
          <a:noFill/>
        </p:spPr>
      </p:pic>
      <p:pic>
        <p:nvPicPr>
          <p:cNvPr id="3079" name="Picture 7" descr="C:\Users\User\Desktop\DKOGt-UXUAAh5YO.jpg"/>
          <p:cNvPicPr>
            <a:picLocks noChangeAspect="1" noChangeArrowheads="1"/>
          </p:cNvPicPr>
          <p:nvPr/>
        </p:nvPicPr>
        <p:blipFill>
          <a:blip r:embed="rId6" cstate="print"/>
          <a:srcRect l="30256"/>
          <a:stretch>
            <a:fillRect/>
          </a:stretch>
        </p:blipFill>
        <p:spPr bwMode="auto">
          <a:xfrm>
            <a:off x="3707904" y="1628800"/>
            <a:ext cx="2716204" cy="25922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51720" y="6237312"/>
            <a:ext cx="2088232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1960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32656"/>
            <a:ext cx="381642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835696" y="5805264"/>
            <a:ext cx="475252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1960 - Philip </a:t>
            </a:r>
            <a:r>
              <a:rPr lang="en-US" b="1" dirty="0" err="1" smtClean="0"/>
              <a:t>Admundson</a:t>
            </a:r>
            <a:r>
              <a:rPr lang="en-US" b="1" dirty="0" smtClean="0"/>
              <a:t> - 2nd Patient in whom SEP valve was </a:t>
            </a:r>
            <a:r>
              <a:rPr lang="en-US" b="1" dirty="0" err="1" smtClean="0"/>
              <a:t>implanted.Lived</a:t>
            </a:r>
            <a:r>
              <a:rPr lang="en-US" b="1" dirty="0" smtClean="0"/>
              <a:t> for 15 years  post surgery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Ball and cage valve- Working principle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1600" dirty="0" smtClean="0"/>
              <a:t> </a:t>
            </a:r>
            <a:r>
              <a:rPr lang="en-IN" sz="2000" dirty="0" smtClean="0"/>
              <a:t>Ball will be forced to one side of the valve or the other depending on which way blood is flowing</a:t>
            </a:r>
          </a:p>
          <a:p>
            <a:r>
              <a:rPr lang="en-IN" sz="2000" dirty="0" smtClean="0"/>
              <a:t> Modelled after ball valves used in industrial applications to allow the flow of fluids in one direction</a:t>
            </a:r>
          </a:p>
          <a:p>
            <a:endParaRPr lang="en-IN" sz="2000" dirty="0" smtClean="0"/>
          </a:p>
          <a:p>
            <a:r>
              <a:rPr lang="en-IN" sz="2000" dirty="0" smtClean="0"/>
              <a:t> Pressure exerted by the proximal chamber onto the blood (and the ball) exceeds the pressure in the distal chamber            ball is pushed away          open position of the valve </a:t>
            </a:r>
          </a:p>
          <a:p>
            <a:r>
              <a:rPr lang="en-IN" sz="2000" dirty="0" smtClean="0"/>
              <a:t>Pressure inside the proximal chamber falls           Negative pressure draws the ball valve backwards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64088" y="4437112"/>
            <a:ext cx="36004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100392" y="3789040"/>
            <a:ext cx="36004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436096" y="3789040"/>
            <a:ext cx="36004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SEP for aortic valve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IN" sz="2400" dirty="0" smtClean="0"/>
              <a:t> Aortic valve that resulted in a large pressure drop with</a:t>
            </a:r>
          </a:p>
          <a:p>
            <a:pPr>
              <a:buNone/>
            </a:pPr>
            <a:r>
              <a:rPr lang="en-IN" sz="2400" dirty="0" smtClean="0"/>
              <a:t>increased resistance to forward flow</a:t>
            </a:r>
          </a:p>
          <a:p>
            <a:pPr>
              <a:buNone/>
            </a:pPr>
            <a:r>
              <a:rPr lang="en-IN" sz="2400" dirty="0" smtClean="0"/>
              <a:t> </a:t>
            </a:r>
          </a:p>
          <a:p>
            <a:r>
              <a:rPr lang="en-IN" sz="2400" dirty="0" smtClean="0"/>
              <a:t>   The four struts were replaced by three struts of reduced thickness, made of an exceptionally hard alloy, </a:t>
            </a:r>
            <a:r>
              <a:rPr lang="en-IN" sz="2400" dirty="0" err="1" smtClean="0"/>
              <a:t>Stellite</a:t>
            </a:r>
            <a:r>
              <a:rPr lang="en-IN" sz="2400" dirty="0" smtClean="0"/>
              <a:t> </a:t>
            </a:r>
          </a:p>
          <a:p>
            <a:pPr>
              <a:buNone/>
            </a:pPr>
            <a:endParaRPr lang="en-IN" sz="2400" dirty="0" smtClean="0"/>
          </a:p>
          <a:p>
            <a:r>
              <a:rPr lang="en-IN" sz="2400" dirty="0" smtClean="0"/>
              <a:t> Sewing ring  shaped to conform tightly to the high pressure flow across the aortic valve</a:t>
            </a: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Modifications of Starr Edwards Prosthesis</a:t>
            </a:r>
            <a:endParaRPr lang="en-IN" sz="3600" dirty="0"/>
          </a:p>
        </p:txBody>
      </p:sp>
      <p:pic>
        <p:nvPicPr>
          <p:cNvPr id="3074" name="Picture 2" descr="C:\Users\User\Desktop\FCVBN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92896"/>
            <a:ext cx="9144000" cy="25922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5373216"/>
            <a:ext cx="2195736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sz="2400" b="1" dirty="0" err="1" smtClean="0"/>
              <a:t>Magovern</a:t>
            </a:r>
            <a:r>
              <a:rPr lang="en-US" sz="2400" b="1" dirty="0" smtClean="0"/>
              <a:t>- </a:t>
            </a:r>
            <a:r>
              <a:rPr lang="en-US" sz="2400" b="1" dirty="0" err="1" smtClean="0"/>
              <a:t>Cromie</a:t>
            </a:r>
            <a:endParaRPr lang="en-IN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5373216"/>
            <a:ext cx="1944216" cy="83099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Smeloff</a:t>
            </a:r>
            <a:r>
              <a:rPr lang="en-US" sz="2400" b="1" dirty="0" smtClean="0"/>
              <a:t> - Cutter</a:t>
            </a:r>
            <a:endParaRPr lang="en-IN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5445224"/>
            <a:ext cx="2088232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DeBakey</a:t>
            </a:r>
            <a:r>
              <a:rPr lang="en-US" sz="2400" b="1" dirty="0" smtClean="0"/>
              <a:t> - </a:t>
            </a:r>
            <a:r>
              <a:rPr lang="en-US" sz="2400" b="1" dirty="0" err="1" smtClean="0"/>
              <a:t>Surgitool</a:t>
            </a:r>
            <a:endParaRPr lang="en-I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5445224"/>
            <a:ext cx="194421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/>
              <a:t>Braunwald</a:t>
            </a:r>
            <a:r>
              <a:rPr lang="en-US" sz="2400" b="1" dirty="0" smtClean="0"/>
              <a:t> Cutter</a:t>
            </a:r>
            <a:endParaRPr lang="en-IN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8" name="Picture 2" descr="C:\Users\User\Desktop\sdfdsdfsd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79506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Short-Comings of Ball and Cage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755576" y="1700808"/>
            <a:ext cx="7848872" cy="48965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800" dirty="0" smtClean="0"/>
              <a:t>Bulky in design,  doesn't fit well into a small ventricle or aorta</a:t>
            </a:r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n-US" sz="2800" dirty="0" smtClean="0"/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800" dirty="0" smtClean="0"/>
              <a:t>Small internal orifice,  relatively </a:t>
            </a:r>
            <a:r>
              <a:rPr lang="en-US" sz="2800" dirty="0" err="1" smtClean="0"/>
              <a:t>stenotic</a:t>
            </a:r>
            <a:endParaRPr lang="en-US" sz="2800" dirty="0" smtClean="0"/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n-US" sz="2800" dirty="0" smtClean="0"/>
          </a:p>
          <a:p>
            <a:pPr marL="609600" indent="-609600">
              <a:buFont typeface="Wingdings" pitchFamily="2" charset="2"/>
              <a:buAutoNum type="arabicPeriod"/>
            </a:pPr>
            <a:r>
              <a:rPr lang="en-US" sz="2800" dirty="0" smtClean="0"/>
              <a:t>Non physiological(non central) </a:t>
            </a:r>
            <a:r>
              <a:rPr lang="en-US" sz="2800" dirty="0" err="1" smtClean="0"/>
              <a:t>flow,collision</a:t>
            </a:r>
            <a:r>
              <a:rPr lang="en-US" sz="2800" dirty="0" smtClean="0"/>
              <a:t> with blood elements- </a:t>
            </a:r>
            <a:r>
              <a:rPr lang="en-US" sz="2800" dirty="0" err="1" smtClean="0"/>
              <a:t>hemolysis</a:t>
            </a:r>
            <a:endParaRPr lang="en-US" sz="2800" dirty="0" smtClean="0"/>
          </a:p>
          <a:p>
            <a:pPr marL="609600" indent="-609600">
              <a:buFont typeface="Wingdings" pitchFamily="2" charset="2"/>
              <a:buAutoNum type="arabicPeriod"/>
            </a:pPr>
            <a:endParaRPr lang="en-US" sz="2800" dirty="0" smtClean="0"/>
          </a:p>
          <a:p>
            <a:pPr marL="609600" indent="-609600" eaLnBrk="1" hangingPunct="1">
              <a:buFont typeface="Wingdings" pitchFamily="2" charset="2"/>
              <a:buAutoNum type="arabicPeriod"/>
            </a:pPr>
            <a:r>
              <a:rPr lang="en-US" sz="2800" dirty="0" err="1" smtClean="0"/>
              <a:t>Thrombogenic</a:t>
            </a:r>
            <a:endParaRPr lang="en-US" sz="2800" dirty="0" smtClean="0"/>
          </a:p>
          <a:p>
            <a:pPr marL="609600" indent="-609600" eaLnBrk="1" hangingPunct="1">
              <a:buFont typeface="Wingdings" pitchFamily="2" charset="2"/>
              <a:buAutoNum type="arabicPeriod"/>
            </a:pPr>
            <a:endParaRPr lang="en-US" sz="2800" dirty="0" smtClean="0"/>
          </a:p>
        </p:txBody>
      </p:sp>
      <p:sp>
        <p:nvSpPr>
          <p:cNvPr id="2765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4AB4C46-E2E9-401F-8800-A3837518589E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User\Desktop\DDFGFGF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604448" cy="5901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Cage and disc valves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896448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Topic outline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Types of prosthetic heart valves</a:t>
            </a:r>
          </a:p>
          <a:p>
            <a:r>
              <a:rPr lang="en-US" dirty="0" smtClean="0"/>
              <a:t>Complications of prosthetic valves</a:t>
            </a:r>
          </a:p>
          <a:p>
            <a:r>
              <a:rPr lang="en-US" dirty="0" smtClean="0"/>
              <a:t>Functional assessment of normal and dysfunctional prosthetic valves</a:t>
            </a:r>
            <a:endParaRPr lang="en-IN" dirty="0" smtClean="0"/>
          </a:p>
          <a:p>
            <a:r>
              <a:rPr lang="en-US" dirty="0" smtClean="0"/>
              <a:t>Valve specific approach </a:t>
            </a:r>
          </a:p>
          <a:p>
            <a:r>
              <a:rPr lang="en-US" dirty="0" smtClean="0"/>
              <a:t>Issues in anticoagulation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Tilting disc valve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2800" dirty="0" smtClean="0"/>
              <a:t>Tilting </a:t>
            </a:r>
            <a:r>
              <a:rPr lang="en-IN" sz="2800" dirty="0" err="1" smtClean="0"/>
              <a:t>occluder</a:t>
            </a:r>
            <a:r>
              <a:rPr lang="en-IN" sz="2800" dirty="0" smtClean="0"/>
              <a:t> disc</a:t>
            </a:r>
          </a:p>
          <a:p>
            <a:r>
              <a:rPr lang="en-IN" sz="2800" dirty="0" smtClean="0"/>
              <a:t>Mimic natural flow patterns (more central flow) </a:t>
            </a:r>
          </a:p>
          <a:p>
            <a:r>
              <a:rPr lang="en-US" sz="2800" dirty="0" smtClean="0"/>
              <a:t>Reduces </a:t>
            </a:r>
            <a:r>
              <a:rPr lang="en-US" sz="2800" dirty="0" err="1" smtClean="0"/>
              <a:t>thrombosis,infection,hemolysis</a:t>
            </a: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                -BUT DOESN'T ELIMINATE THEM</a:t>
            </a:r>
            <a:endParaRPr lang="en-IN" sz="28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1259632" y="3789040"/>
            <a:ext cx="2664296" cy="2263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789040"/>
            <a:ext cx="24431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11560" y="6237312"/>
            <a:ext cx="3816424" cy="46166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BJORK SHILEY VALVE(1971)</a:t>
            </a:r>
            <a:endParaRPr lang="en-IN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32040" y="6309320"/>
            <a:ext cx="374441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MEDTRONIK HALL-PIVOTING DISC</a:t>
            </a:r>
            <a:endParaRPr lang="en-IN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FontTx/>
              <a:buChar char="•"/>
            </a:pPr>
            <a:r>
              <a:rPr lang="en-US" sz="2200" dirty="0" smtClean="0"/>
              <a:t>Single disk prosthesis </a:t>
            </a:r>
          </a:p>
          <a:p>
            <a:pPr lvl="1">
              <a:buFontTx/>
              <a:buChar char="•"/>
            </a:pPr>
            <a:r>
              <a:rPr lang="en-US" sz="2200" dirty="0" smtClean="0"/>
              <a:t>Round sewing ring and a circular disk fixed eccentrically to the ring via a hinge. </a:t>
            </a:r>
          </a:p>
          <a:p>
            <a:pPr lvl="1"/>
            <a:endParaRPr lang="en-US" sz="2200" dirty="0" smtClean="0"/>
          </a:p>
          <a:p>
            <a:pPr>
              <a:buFontTx/>
              <a:buChar char="•"/>
            </a:pPr>
            <a:r>
              <a:rPr lang="en-US" sz="2200" dirty="0" smtClean="0"/>
              <a:t> Disk moves through an arc of less than 90º  allows:</a:t>
            </a:r>
          </a:p>
          <a:p>
            <a:pPr lvl="1">
              <a:buFontTx/>
              <a:buChar char="•"/>
            </a:pPr>
            <a:r>
              <a:rPr lang="en-US" sz="2200" dirty="0" err="1" smtClean="0"/>
              <a:t>Antegrade</a:t>
            </a:r>
            <a:r>
              <a:rPr lang="en-US" sz="2200" dirty="0" smtClean="0"/>
              <a:t> flow in the open position </a:t>
            </a:r>
          </a:p>
          <a:p>
            <a:pPr lvl="1">
              <a:buFontTx/>
              <a:buChar char="•"/>
            </a:pPr>
            <a:r>
              <a:rPr lang="en-US" sz="2200" dirty="0" smtClean="0"/>
              <a:t>Seating within the sewing ring to prevent backflow in the closed position.</a:t>
            </a:r>
          </a:p>
          <a:p>
            <a:pPr lvl="1">
              <a:buFontTx/>
              <a:buChar char="•"/>
            </a:pPr>
            <a:endParaRPr lang="en-US" sz="2200" dirty="0" smtClean="0"/>
          </a:p>
          <a:p>
            <a:pPr lvl="1">
              <a:buNone/>
            </a:pPr>
            <a:r>
              <a:rPr lang="en-US" sz="2200" dirty="0" smtClean="0"/>
              <a:t>MAJOR DRAWBACK -STRUT FRACTURE(BJORK SHILEY)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CHITRA VALVE(TTK CHITHRA)</a:t>
            </a:r>
            <a:endParaRPr lang="en-IN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531"/>
          <a:stretch>
            <a:fillRect/>
          </a:stretch>
        </p:blipFill>
        <p:spPr bwMode="auto">
          <a:xfrm>
            <a:off x="971600" y="1412776"/>
            <a:ext cx="6768752" cy="540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7092280" y="1556792"/>
            <a:ext cx="648072" cy="31683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CHITRA VALVE advantages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Complete structural integrity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Rotatable within the sewing ring to assure  its freedom to         rotate if  repositioning needed.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Low profile, most price-friendly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Low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thromboembolism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rates</a:t>
            </a:r>
            <a:endParaRPr lang="en-US" sz="2400" dirty="0" smtClean="0">
              <a:solidFill>
                <a:srgbClr val="FFC000"/>
              </a:solidFill>
              <a:latin typeface="Perpetua" pitchFamily="18" charset="0"/>
            </a:endParaRPr>
          </a:p>
          <a:p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err="1" smtClean="0"/>
              <a:t>Bileaflet</a:t>
            </a:r>
            <a:r>
              <a:rPr lang="en-US" sz="3600" dirty="0" smtClean="0"/>
              <a:t> mechanical valves</a:t>
            </a:r>
            <a:endParaRPr lang="en-US" sz="3600" dirty="0"/>
          </a:p>
        </p:txBody>
      </p:sp>
      <p:pic>
        <p:nvPicPr>
          <p:cNvPr id="41988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1066800" y="3505200"/>
            <a:ext cx="241776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115616" y="6093296"/>
            <a:ext cx="251460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St. </a:t>
            </a:r>
            <a:r>
              <a:rPr lang="en-US" sz="3200" dirty="0" smtClean="0"/>
              <a:t>Jude</a:t>
            </a:r>
            <a:endParaRPr lang="en-US" sz="3200" dirty="0"/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 cstate="print">
            <a:lum bright="-8000"/>
          </a:blip>
          <a:srcRect/>
          <a:stretch>
            <a:fillRect/>
          </a:stretch>
        </p:blipFill>
        <p:spPr bwMode="auto">
          <a:xfrm>
            <a:off x="5562600" y="3429000"/>
            <a:ext cx="2571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5652120" y="6093296"/>
            <a:ext cx="3048000" cy="5794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/>
              <a:t>Carbomedics</a:t>
            </a:r>
            <a:endParaRPr lang="en-US" sz="3200" dirty="0"/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755576" y="1628800"/>
            <a:ext cx="7696200" cy="1784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>
              <a:lnSpc>
                <a:spcPts val="2638"/>
              </a:lnSpc>
              <a:buFont typeface="Arial" charset="0"/>
              <a:buChar char="•"/>
            </a:pPr>
            <a:r>
              <a:rPr lang="en-US" sz="2200" dirty="0"/>
              <a:t>Opening angle is generally more vertical (approx 80º) than single disk prosthesis </a:t>
            </a:r>
          </a:p>
          <a:p>
            <a:pPr marL="800100" lvl="1" indent="-342900">
              <a:lnSpc>
                <a:spcPts val="2638"/>
              </a:lnSpc>
              <a:buFont typeface="Arial" charset="0"/>
              <a:buChar char="•"/>
            </a:pPr>
            <a:r>
              <a:rPr lang="en-US" sz="2200" dirty="0"/>
              <a:t>Results in three distinct orifices:</a:t>
            </a:r>
          </a:p>
          <a:p>
            <a:pPr marL="1257300" lvl="2" indent="-342900">
              <a:lnSpc>
                <a:spcPts val="2638"/>
              </a:lnSpc>
              <a:buFont typeface="Arial" charset="0"/>
              <a:buChar char="•"/>
            </a:pPr>
            <a:r>
              <a:rPr lang="en-US" sz="2200" dirty="0"/>
              <a:t>Two larger ones on either side and a smaller central rectangular-shaped orifice.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Bileaflet</a:t>
            </a:r>
            <a:r>
              <a:rPr lang="en-US" dirty="0" smtClean="0"/>
              <a:t> valves</a:t>
            </a:r>
            <a:endParaRPr lang="en-IN" dirty="0"/>
          </a:p>
        </p:txBody>
      </p:sp>
      <p:pic>
        <p:nvPicPr>
          <p:cNvPr id="2051" name="Picture 3" descr="C:\Users\User\Desktop\rftfdrtfd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4983"/>
            <a:ext cx="9036496" cy="2545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Flow Profile - </a:t>
            </a:r>
            <a:r>
              <a:rPr lang="en-US" dirty="0" err="1"/>
              <a:t>Bileaflet</a:t>
            </a:r>
            <a:endParaRPr 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Complex fluid dynamics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Open position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Two large lateral valve orifices with a small narrow central “</a:t>
            </a:r>
            <a:r>
              <a:rPr lang="en-US" sz="2400" dirty="0" err="1" smtClean="0"/>
              <a:t>slitlike</a:t>
            </a:r>
            <a:r>
              <a:rPr lang="en-US" sz="2400" dirty="0" smtClean="0"/>
              <a:t>” orifice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Three peak velocities corresponding to three orifices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Highest velocity in middle orifice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dirty="0" smtClean="0"/>
              <a:t>Local gradients are often substantially higher than overall </a:t>
            </a:r>
            <a:r>
              <a:rPr lang="en-US" sz="2000" dirty="0" err="1" smtClean="0"/>
              <a:t>valvular</a:t>
            </a:r>
            <a:r>
              <a:rPr lang="en-US" sz="2000" dirty="0" smtClean="0"/>
              <a:t> pressure</a:t>
            </a:r>
          </a:p>
          <a:p>
            <a:pPr lvl="2" eaLnBrk="1" hangingPunct="1">
              <a:lnSpc>
                <a:spcPct val="80000"/>
              </a:lnSpc>
            </a:pP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en-US" sz="2800" dirty="0" smtClean="0"/>
              <a:t>Closed position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 smtClean="0"/>
              <a:t>Two </a:t>
            </a:r>
            <a:r>
              <a:rPr lang="en-US" sz="2400" dirty="0" err="1" smtClean="0"/>
              <a:t>criss</a:t>
            </a:r>
            <a:r>
              <a:rPr lang="en-US" sz="2400" dirty="0" smtClean="0"/>
              <a:t> cross jets of regurgitation are seen in plane parallel to the leaflet opening plane</a:t>
            </a: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FB451F2E-6294-4C22-B22F-3D2E52E28E0E}" type="slidenum">
              <a:rPr lang="en-US" smtClean="0"/>
              <a:pPr/>
              <a:t>26</a:t>
            </a:fld>
            <a:endParaRPr lang="en-US" smtClean="0"/>
          </a:p>
        </p:txBody>
      </p:sp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3" cstate="print">
            <a:lum bright="-8000"/>
          </a:blip>
          <a:srcRect/>
          <a:stretch>
            <a:fillRect/>
          </a:stretch>
        </p:blipFill>
        <p:spPr bwMode="auto">
          <a:xfrm>
            <a:off x="6781800" y="1143000"/>
            <a:ext cx="165735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Bileaflet</a:t>
            </a:r>
            <a:r>
              <a:rPr lang="en-US" dirty="0" smtClean="0"/>
              <a:t> valve-</a:t>
            </a:r>
            <a:r>
              <a:rPr lang="en-US" dirty="0" err="1" smtClean="0"/>
              <a:t>St.Jude</a:t>
            </a:r>
            <a:endParaRPr lang="en-IN" dirty="0"/>
          </a:p>
        </p:txBody>
      </p:sp>
      <p:pic>
        <p:nvPicPr>
          <p:cNvPr id="3074" name="Picture 2" descr="C:\Users\User\Desktop\Materials_clip_image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120680" cy="52783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Carbomedics</a:t>
            </a:r>
            <a:r>
              <a:rPr lang="en-US" dirty="0" smtClean="0"/>
              <a:t> valve</a:t>
            </a:r>
            <a:endParaRPr lang="en-IN" dirty="0"/>
          </a:p>
        </p:txBody>
      </p:sp>
      <p:pic>
        <p:nvPicPr>
          <p:cNvPr id="1026" name="Picture 2" descr="C:\Users\User\Desktop\10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7680853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 smtClean="0"/>
              <a:t>Bileaflet</a:t>
            </a:r>
            <a:r>
              <a:rPr lang="en-US" sz="3600" dirty="0" smtClean="0"/>
              <a:t> valves advantages over single disc</a:t>
            </a:r>
            <a:endParaRPr lang="en-IN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Carbon leaflets and flange exhibit high strength and excellent biocompatibility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Largest opening angle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Low turbulence.</a:t>
            </a:r>
          </a:p>
          <a:p>
            <a:pPr>
              <a:lnSpc>
                <a:spcPct val="150000"/>
              </a:lnSpc>
            </a:pPr>
            <a:r>
              <a:rPr lang="en-IN" sz="4000" dirty="0" smtClean="0"/>
              <a:t>Low bulk and flat profile 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Easier insertion </a:t>
            </a:r>
            <a:endParaRPr lang="en-IN" sz="4000" dirty="0" smtClean="0"/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endParaRPr lang="en-IN" dirty="0" smtClean="0"/>
          </a:p>
          <a:p>
            <a:r>
              <a:rPr lang="en-IN" sz="3400" dirty="0" smtClean="0"/>
              <a:t>Superior </a:t>
            </a:r>
            <a:r>
              <a:rPr lang="en-IN" sz="3400" dirty="0" err="1" smtClean="0"/>
              <a:t>hemodynamics</a:t>
            </a:r>
            <a:endParaRPr lang="en-IN" sz="3400" dirty="0" smtClean="0"/>
          </a:p>
          <a:p>
            <a:endParaRPr lang="en-US" sz="3400" dirty="0" smtClean="0"/>
          </a:p>
          <a:p>
            <a:pPr algn="just">
              <a:lnSpc>
                <a:spcPct val="170000"/>
              </a:lnSpc>
            </a:pPr>
            <a:r>
              <a:rPr lang="en-IN" sz="3400" dirty="0" smtClean="0"/>
              <a:t>Lower </a:t>
            </a:r>
            <a:r>
              <a:rPr lang="en-IN" sz="3400" dirty="0" err="1" smtClean="0"/>
              <a:t>transvalvular</a:t>
            </a:r>
            <a:r>
              <a:rPr lang="en-IN" sz="3400" dirty="0" smtClean="0"/>
              <a:t> pressure gradient</a:t>
            </a:r>
          </a:p>
          <a:p>
            <a:pPr>
              <a:lnSpc>
                <a:spcPct val="170000"/>
              </a:lnSpc>
            </a:pPr>
            <a:r>
              <a:rPr lang="en-IN" sz="3400" dirty="0" smtClean="0"/>
              <a:t>Less </a:t>
            </a:r>
            <a:r>
              <a:rPr lang="en-IN" sz="3400" dirty="0" err="1" smtClean="0"/>
              <a:t>Thrombogenic</a:t>
            </a:r>
            <a:endParaRPr lang="en-US" sz="3400" dirty="0" smtClean="0"/>
          </a:p>
          <a:p>
            <a:pPr>
              <a:lnSpc>
                <a:spcPct val="170000"/>
              </a:lnSpc>
            </a:pPr>
            <a:endParaRPr lang="en-IN"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How to approach increased prosthetic valve gradient</a:t>
            </a:r>
          </a:p>
          <a:p>
            <a:r>
              <a:rPr lang="en-US" dirty="0" smtClean="0"/>
              <a:t>Physiological </a:t>
            </a:r>
            <a:r>
              <a:rPr lang="en-US" dirty="0" err="1" smtClean="0"/>
              <a:t>vs</a:t>
            </a:r>
            <a:r>
              <a:rPr lang="en-US" dirty="0" smtClean="0"/>
              <a:t> Pathological regurgitation</a:t>
            </a:r>
          </a:p>
          <a:p>
            <a:r>
              <a:rPr lang="en-US" dirty="0" smtClean="0"/>
              <a:t>Prosthetic valve thrombosis and stuck valve</a:t>
            </a:r>
          </a:p>
          <a:p>
            <a:r>
              <a:rPr lang="en-US" dirty="0" smtClean="0"/>
              <a:t>Thrombus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Pannus</a:t>
            </a:r>
            <a:endParaRPr lang="en-US" dirty="0" smtClean="0"/>
          </a:p>
          <a:p>
            <a:r>
              <a:rPr lang="en-US" dirty="0" smtClean="0"/>
              <a:t>Dilemmas in anticoagulation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79512" y="188640"/>
          <a:ext cx="8352928" cy="6217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67845"/>
                <a:gridCol w="1267845"/>
                <a:gridCol w="5817238"/>
              </a:tblGrid>
              <a:tr h="229089">
                <a:tc>
                  <a:txBody>
                    <a:bodyPr/>
                    <a:lstStyle/>
                    <a:p>
                      <a:r>
                        <a:rPr lang="en-US" dirty="0" smtClean="0"/>
                        <a:t>VALVE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HOUSING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OCCLUDER</a:t>
                      </a:r>
                      <a:endParaRPr lang="en-IN" dirty="0"/>
                    </a:p>
                  </a:txBody>
                  <a:tcPr/>
                </a:tc>
              </a:tr>
              <a:tr h="1259992">
                <a:tc>
                  <a:txBody>
                    <a:bodyPr/>
                    <a:lstStyle/>
                    <a:p>
                      <a:r>
                        <a:rPr lang="en-IN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Starr-Edwards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Three (aortic) or four-strut (mitral)</a:t>
                      </a:r>
                    </a:p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cobalt-chrome alloy cage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Silicone rubber</a:t>
                      </a:r>
                      <a:endParaRPr lang="en-IN" dirty="0"/>
                    </a:p>
                  </a:txBody>
                  <a:tcPr/>
                </a:tc>
              </a:tr>
              <a:tr h="572724">
                <a:tc>
                  <a:txBody>
                    <a:bodyPr/>
                    <a:lstStyle/>
                    <a:p>
                      <a:r>
                        <a:rPr lang="en-IN" sz="1800" b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Bjork–Shiley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Cobalt-chrome alloy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Silicon alloyed </a:t>
                      </a:r>
                      <a:r>
                        <a:rPr lang="en-IN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pyrolytic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carbon on graphite</a:t>
                      </a:r>
                    </a:p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substrate</a:t>
                      </a:r>
                      <a:endParaRPr lang="en-IN" dirty="0"/>
                    </a:p>
                  </a:txBody>
                  <a:tcPr/>
                </a:tc>
              </a:tr>
              <a:tr h="538833">
                <a:tc>
                  <a:txBody>
                    <a:bodyPr/>
                    <a:lstStyle/>
                    <a:p>
                      <a:r>
                        <a:rPr lang="en-IN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Medtronic-Hall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Titanium alloy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Silicon alloyed </a:t>
                      </a:r>
                      <a:r>
                        <a:rPr lang="en-IN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pyrolytic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carbon on tungsten-loaded</a:t>
                      </a:r>
                    </a:p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graphite substrate</a:t>
                      </a:r>
                      <a:endParaRPr lang="en-IN" dirty="0"/>
                    </a:p>
                  </a:txBody>
                  <a:tcPr/>
                </a:tc>
              </a:tr>
              <a:tr h="1431809">
                <a:tc>
                  <a:txBody>
                    <a:bodyPr/>
                    <a:lstStyle/>
                    <a:p>
                      <a:r>
                        <a:rPr lang="en-IN" sz="18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 Jude Medical</a:t>
                      </a:r>
                      <a:endParaRPr lang="en-IN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Pyrolytic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carbon over graphite substrate</a:t>
                      </a:r>
                    </a:p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metallic band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Silicon alloyed </a:t>
                      </a:r>
                      <a:r>
                        <a:rPr lang="en-IN" sz="18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pyrolytic</a:t>
                      </a:r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carbon on tungsten-loaded</a:t>
                      </a:r>
                    </a:p>
                    <a:p>
                      <a:r>
                        <a:rPr lang="en-IN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graphite substrate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Bioprosthetic</a:t>
            </a:r>
            <a:r>
              <a:rPr lang="en-US" dirty="0" smtClean="0"/>
              <a:t> valves</a:t>
            </a:r>
            <a:br>
              <a:rPr lang="en-US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IN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355976" y="1556792"/>
            <a:ext cx="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47664" y="2132856"/>
            <a:ext cx="568863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547664" y="2132856"/>
            <a:ext cx="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55976" y="2132856"/>
            <a:ext cx="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236296" y="2132856"/>
            <a:ext cx="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71600" y="2780928"/>
            <a:ext cx="172819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Autograft</a:t>
            </a:r>
            <a:endParaRPr lang="en-IN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79912" y="2780928"/>
            <a:ext cx="12961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Homograft</a:t>
            </a:r>
            <a:endParaRPr lang="en-IN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44208" y="2780928"/>
            <a:ext cx="129614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Heterograft</a:t>
            </a:r>
            <a:endParaRPr lang="en-IN" b="1" dirty="0"/>
          </a:p>
        </p:txBody>
      </p:sp>
      <p:cxnSp>
        <p:nvCxnSpPr>
          <p:cNvPr id="17" name="Straight Arrow Connector 16"/>
          <p:cNvCxnSpPr>
            <a:stCxn id="14" idx="2"/>
          </p:cNvCxnSpPr>
          <p:nvPr/>
        </p:nvCxnSpPr>
        <p:spPr>
          <a:xfrm>
            <a:off x="7092280" y="3150260"/>
            <a:ext cx="0" cy="422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084168" y="3573016"/>
            <a:ext cx="16561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084168" y="3573016"/>
            <a:ext cx="0" cy="422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740352" y="3573016"/>
            <a:ext cx="0" cy="422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80112" y="4077072"/>
            <a:ext cx="115212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Stented</a:t>
            </a:r>
            <a:endParaRPr lang="en-IN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236296" y="4077072"/>
            <a:ext cx="115212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 smtClean="0"/>
              <a:t>Stentless</a:t>
            </a:r>
            <a:endParaRPr lang="en-IN" b="1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084168" y="4509120"/>
            <a:ext cx="0" cy="422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812360" y="4509120"/>
            <a:ext cx="0" cy="422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580112" y="4941168"/>
            <a:ext cx="100811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580112" y="4941168"/>
            <a:ext cx="0" cy="422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588224" y="4941168"/>
            <a:ext cx="0" cy="4227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scene3d>
            <a:camera prst="orthographicFront"/>
            <a:lightRig rig="threePt" dir="t"/>
          </a:scene3d>
          <a:sp3d prstMaterial="matte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76056" y="5445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Porcine</a:t>
            </a:r>
            <a:endParaRPr lang="en-IN" dirty="0"/>
          </a:p>
        </p:txBody>
      </p:sp>
      <p:sp>
        <p:nvSpPr>
          <p:cNvPr id="37" name="TextBox 36"/>
          <p:cNvSpPr txBox="1"/>
          <p:nvPr/>
        </p:nvSpPr>
        <p:spPr>
          <a:xfrm>
            <a:off x="6228184" y="544522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Bovine</a:t>
            </a:r>
            <a:endParaRPr lang="en-IN" dirty="0"/>
          </a:p>
        </p:txBody>
      </p:sp>
      <p:sp>
        <p:nvSpPr>
          <p:cNvPr id="38" name="Rectangle 37"/>
          <p:cNvSpPr/>
          <p:nvPr/>
        </p:nvSpPr>
        <p:spPr>
          <a:xfrm>
            <a:off x="7380312" y="4941168"/>
            <a:ext cx="88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Porcine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 smtClean="0"/>
              <a:t>Stented</a:t>
            </a:r>
            <a:r>
              <a:rPr lang="en-US" sz="4000" dirty="0" smtClean="0"/>
              <a:t> Porcine </a:t>
            </a:r>
            <a:r>
              <a:rPr lang="en-US" sz="4000" dirty="0"/>
              <a:t>valves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4906888" cy="5105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1" eaLnBrk="1" hangingPunct="1">
              <a:lnSpc>
                <a:spcPct val="90000"/>
              </a:lnSpc>
              <a:buNone/>
            </a:pPr>
            <a:endParaRPr lang="en-US" sz="2400" dirty="0" smtClean="0"/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sz="2400" dirty="0" smtClean="0"/>
              <a:t>Pig’s aortic valve is placed on stents, attached to a sewing ring and </a:t>
            </a:r>
            <a:r>
              <a:rPr lang="en-US" sz="2400" dirty="0" err="1" smtClean="0"/>
              <a:t>glutaraldehyde</a:t>
            </a:r>
            <a:r>
              <a:rPr lang="en-US" sz="2400" dirty="0" smtClean="0"/>
              <a:t> stabilized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 smtClean="0"/>
          </a:p>
          <a:p>
            <a:pPr lvl="2" eaLnBrk="1" hangingPunct="1">
              <a:lnSpc>
                <a:spcPct val="90000"/>
              </a:lnSpc>
            </a:pPr>
            <a:r>
              <a:rPr lang="en-US" sz="2000" b="1" dirty="0" smtClean="0"/>
              <a:t>Hancock I and II	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b="1" dirty="0" err="1" smtClean="0"/>
              <a:t>Carpentier</a:t>
            </a:r>
            <a:r>
              <a:rPr lang="en-US" sz="2000" b="1" dirty="0" smtClean="0"/>
              <a:t>-Edwards </a:t>
            </a:r>
            <a:r>
              <a:rPr lang="en-US" sz="2000" b="1" dirty="0" err="1" smtClean="0"/>
              <a:t>perimount</a:t>
            </a:r>
            <a:r>
              <a:rPr lang="en-US" sz="2000" b="1" dirty="0" smtClean="0"/>
              <a:t>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b="1" dirty="0" err="1" smtClean="0"/>
              <a:t>St.Jude</a:t>
            </a:r>
            <a:r>
              <a:rPr lang="en-US" sz="2000" b="1" dirty="0" smtClean="0"/>
              <a:t> epic</a:t>
            </a:r>
          </a:p>
          <a:p>
            <a:pPr lvl="2" eaLnBrk="1" hangingPunct="1">
              <a:lnSpc>
                <a:spcPct val="90000"/>
              </a:lnSpc>
              <a:buNone/>
            </a:pPr>
            <a:endParaRPr lang="en-US" sz="2000" b="1" dirty="0" smtClean="0"/>
          </a:p>
          <a:p>
            <a:pPr eaLnBrk="1" hangingPunct="1">
              <a:lnSpc>
                <a:spcPct val="90000"/>
              </a:lnSpc>
              <a:buNone/>
            </a:pPr>
            <a:endParaRPr lang="en-US" sz="2800" dirty="0" smtClean="0"/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061D20C8-408D-4454-9969-B950A6D90529}" type="slidenum">
              <a:rPr lang="en-US" smtClean="0"/>
              <a:pPr/>
              <a:t>32</a:t>
            </a:fld>
            <a:endParaRPr lang="en-US" smtClean="0"/>
          </a:p>
        </p:txBody>
      </p:sp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7738" y="1885950"/>
            <a:ext cx="31162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Text Box 5"/>
          <p:cNvSpPr txBox="1">
            <a:spLocks noChangeArrowheads="1"/>
          </p:cNvSpPr>
          <p:nvPr/>
        </p:nvSpPr>
        <p:spPr bwMode="auto">
          <a:xfrm>
            <a:off x="5791200" y="5157192"/>
            <a:ext cx="3352800" cy="36671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 smtClean="0"/>
              <a:t>    Hancock </a:t>
            </a:r>
            <a:r>
              <a:rPr lang="en-US" sz="1800" b="1" dirty="0"/>
              <a:t>Porcine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err="1" smtClean="0"/>
              <a:t>Stentless</a:t>
            </a:r>
            <a:r>
              <a:rPr lang="en-US" sz="4000" dirty="0" smtClean="0"/>
              <a:t> </a:t>
            </a:r>
            <a:r>
              <a:rPr lang="en-US" sz="4000" dirty="0"/>
              <a:t>Porcine Valve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E47F6505-2350-486E-BBCA-6A5A7024D9E6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640080" lvl="1" indent="-274320" eaLnBrk="1" fontAlgn="auto" hangingPunct="1">
              <a:spcAft>
                <a:spcPts val="0"/>
              </a:spcAft>
              <a:buFont typeface="Wingdings 2"/>
              <a:buChar char=""/>
              <a:defRPr/>
            </a:pPr>
            <a:endParaRPr lang="en-US" sz="2000"/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sz="quarter" idx="2"/>
          </p:nvPr>
        </p:nvSpPr>
        <p:spPr>
          <a:xfrm>
            <a:off x="755576" y="1556792"/>
            <a:ext cx="4104456" cy="530120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US" dirty="0"/>
              <a:t>A low-pressure </a:t>
            </a:r>
            <a:r>
              <a:rPr lang="en-US" dirty="0" err="1"/>
              <a:t>glutaraldehyde</a:t>
            </a:r>
            <a:r>
              <a:rPr lang="en-US" dirty="0"/>
              <a:t> fixed intact porcine valve supported by Dacron cloth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US" dirty="0"/>
              <a:t>Advantage: No stents allows larger valve to be implanted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en-US" dirty="0"/>
              <a:t>Two approved valves: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Toronto SPV</a:t>
            </a:r>
          </a:p>
          <a:p>
            <a:pPr marL="640080" lvl="1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/>
              <a:t>Freestyle Valve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en-US" dirty="0"/>
          </a:p>
        </p:txBody>
      </p:sp>
      <p:sp>
        <p:nvSpPr>
          <p:cNvPr id="55302" name="Text Box 5"/>
          <p:cNvSpPr txBox="1">
            <a:spLocks noChangeArrowheads="1"/>
          </p:cNvSpPr>
          <p:nvPr/>
        </p:nvSpPr>
        <p:spPr bwMode="auto">
          <a:xfrm>
            <a:off x="5486400" y="4876800"/>
            <a:ext cx="2686000" cy="46166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/>
              <a:t>Toronto SPV</a:t>
            </a:r>
          </a:p>
        </p:txBody>
      </p:sp>
      <p:pic>
        <p:nvPicPr>
          <p:cNvPr id="5530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981200"/>
            <a:ext cx="2819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rrowheads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dirty="0" smtClean="0"/>
              <a:t>Bovine Pericardial valve</a:t>
            </a:r>
            <a:endParaRPr lang="en-US" sz="4000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828800"/>
            <a:ext cx="46482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lvl="1" eaLnBrk="1" hangingPunct="1">
              <a:buNone/>
            </a:pPr>
            <a:r>
              <a:rPr lang="en-US" sz="2400" dirty="0" smtClean="0"/>
              <a:t>Bovine  pericardium fashioned into a </a:t>
            </a:r>
            <a:r>
              <a:rPr lang="en-US" sz="2400" dirty="0" err="1" smtClean="0"/>
              <a:t>trileaflet</a:t>
            </a:r>
            <a:r>
              <a:rPr lang="en-US" sz="2400" dirty="0" smtClean="0"/>
              <a:t> valve </a:t>
            </a:r>
          </a:p>
          <a:p>
            <a:pPr lvl="2" eaLnBrk="1" hangingPunct="1"/>
            <a:r>
              <a:rPr lang="en-US" dirty="0" smtClean="0"/>
              <a:t>Mounted on stents and a sewing ring</a:t>
            </a:r>
          </a:p>
          <a:p>
            <a:pPr lvl="1" eaLnBrk="1" hangingPunct="1"/>
            <a:endParaRPr lang="en-US" sz="2400" dirty="0" smtClean="0"/>
          </a:p>
          <a:p>
            <a:pPr lvl="1" eaLnBrk="1" hangingPunct="1">
              <a:buNone/>
            </a:pPr>
            <a:endParaRPr lang="en-US" sz="2400" dirty="0" smtClean="0"/>
          </a:p>
          <a:p>
            <a:pPr lvl="2" eaLnBrk="1" hangingPunct="1"/>
            <a:r>
              <a:rPr lang="en-US" sz="2000" dirty="0" err="1" smtClean="0"/>
              <a:t>Carpentier</a:t>
            </a:r>
            <a:r>
              <a:rPr lang="en-US" sz="2000" dirty="0" smtClean="0"/>
              <a:t>-Edwards</a:t>
            </a:r>
          </a:p>
          <a:p>
            <a:pPr lvl="2" eaLnBrk="1" hangingPunct="1"/>
            <a:r>
              <a:rPr lang="en-US" sz="2000" dirty="0" err="1" smtClean="0"/>
              <a:t>Ionescu</a:t>
            </a:r>
            <a:r>
              <a:rPr lang="en-US" sz="2000" dirty="0" smtClean="0"/>
              <a:t>-</a:t>
            </a:r>
            <a:br>
              <a:rPr lang="en-US" sz="2000" dirty="0" smtClean="0"/>
            </a:br>
            <a:r>
              <a:rPr lang="en-US" sz="2000" dirty="0" err="1" smtClean="0"/>
              <a:t>Shiley</a:t>
            </a:r>
            <a:r>
              <a:rPr lang="en-US" sz="2000" dirty="0" smtClean="0"/>
              <a:t> (Withdrawn)</a:t>
            </a:r>
          </a:p>
          <a:p>
            <a:pPr lvl="2" eaLnBrk="1" hangingPunct="1"/>
            <a:r>
              <a:rPr lang="en-US" sz="2000" dirty="0" err="1" smtClean="0"/>
              <a:t>Mitroflow</a:t>
            </a:r>
            <a:endParaRPr lang="en-US" sz="2000" dirty="0" smtClean="0"/>
          </a:p>
        </p:txBody>
      </p:sp>
      <p:sp>
        <p:nvSpPr>
          <p:cNvPr id="5837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7879F7BD-F11D-46E0-B8E9-171E975B452E}" type="slidenum">
              <a:rPr lang="en-US" smtClean="0"/>
              <a:pPr/>
              <a:t>34</a:t>
            </a:fld>
            <a:endParaRPr lang="en-US" smtClean="0"/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057400"/>
            <a:ext cx="296227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5"/>
          <p:cNvSpPr txBox="1">
            <a:spLocks noChangeArrowheads="1"/>
          </p:cNvSpPr>
          <p:nvPr/>
        </p:nvSpPr>
        <p:spPr bwMode="auto">
          <a:xfrm>
            <a:off x="5652120" y="5013176"/>
            <a:ext cx="3312368" cy="3968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/>
              <a:t>Carpentier</a:t>
            </a:r>
            <a:r>
              <a:rPr lang="en-US" sz="2000" b="1" dirty="0"/>
              <a:t> Edwards – Valve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C:\Users\User\Desktop\ytryttyy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912768" cy="5186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Sutureless</a:t>
            </a:r>
            <a:r>
              <a:rPr lang="en-US" dirty="0" smtClean="0"/>
              <a:t> </a:t>
            </a:r>
            <a:r>
              <a:rPr lang="en-US" dirty="0" err="1" smtClean="0"/>
              <a:t>stented</a:t>
            </a:r>
            <a:r>
              <a:rPr lang="en-US" dirty="0" smtClean="0"/>
              <a:t> porcine valve</a:t>
            </a:r>
            <a:endParaRPr lang="en-IN" dirty="0"/>
          </a:p>
        </p:txBody>
      </p:sp>
      <p:pic>
        <p:nvPicPr>
          <p:cNvPr id="8194" name="Picture 2" descr="C:\Users\User\Desktop\werreer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060848"/>
            <a:ext cx="3061692" cy="3499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Valves for TAVI</a:t>
            </a:r>
            <a:endParaRPr lang="en-IN" dirty="0"/>
          </a:p>
        </p:txBody>
      </p:sp>
      <p:pic>
        <p:nvPicPr>
          <p:cNvPr id="9218" name="Picture 2" descr="C:\Users\User\Desktop\Figure 2-The CoreValve and Evolut R valve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69" b="10272"/>
          <a:stretch>
            <a:fillRect/>
          </a:stretch>
        </p:blipFill>
        <p:spPr bwMode="auto">
          <a:xfrm>
            <a:off x="2033045" y="2132856"/>
            <a:ext cx="5077909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Transcatheter</a:t>
            </a:r>
            <a:r>
              <a:rPr lang="en-US" dirty="0" smtClean="0"/>
              <a:t> mitral valve</a:t>
            </a:r>
            <a:endParaRPr lang="en-IN" dirty="0"/>
          </a:p>
        </p:txBody>
      </p:sp>
      <p:pic>
        <p:nvPicPr>
          <p:cNvPr id="10242" name="Picture 2" descr="C:\Users\User\Desktop\caisson_canvas_NOTX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375" r="56125"/>
          <a:stretch>
            <a:fillRect/>
          </a:stretch>
        </p:blipFill>
        <p:spPr bwMode="auto">
          <a:xfrm>
            <a:off x="6551712" y="2204864"/>
            <a:ext cx="2592288" cy="2970371"/>
          </a:xfrm>
          <a:prstGeom prst="rect">
            <a:avLst/>
          </a:prstGeom>
          <a:noFill/>
        </p:spPr>
      </p:pic>
      <p:pic>
        <p:nvPicPr>
          <p:cNvPr id="10243" name="Picture 3" descr="C:\Users\User\Desktop\YTYT.png"/>
          <p:cNvPicPr>
            <a:picLocks noChangeAspect="1" noChangeArrowheads="1"/>
          </p:cNvPicPr>
          <p:nvPr/>
        </p:nvPicPr>
        <p:blipFill>
          <a:blip r:embed="rId3" cstate="print"/>
          <a:srcRect l="2300" t="13540" b="10297"/>
          <a:stretch>
            <a:fillRect/>
          </a:stretch>
        </p:blipFill>
        <p:spPr bwMode="auto">
          <a:xfrm>
            <a:off x="251520" y="2060848"/>
            <a:ext cx="6117084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Evolution</a:t>
            </a:r>
            <a:endParaRPr lang="en-IN" dirty="0"/>
          </a:p>
        </p:txBody>
      </p:sp>
      <p:pic>
        <p:nvPicPr>
          <p:cNvPr id="6146" name="Picture 2" descr="C:\Users\User\Desktop\dfggff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874" y="1916832"/>
            <a:ext cx="8568598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</a:rPr>
              <a:t>PROSTHETIC HEART VALVES- Types</a:t>
            </a:r>
            <a:endParaRPr lang="en-IN" sz="36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339752" y="1628800"/>
            <a:ext cx="403860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pPr>
              <a:buNone/>
            </a:pPr>
            <a:r>
              <a:rPr lang="en-US" sz="2200" b="1" u="sng" dirty="0" smtClean="0"/>
              <a:t>MECHANICAL PROSTHETIC  VALVES</a:t>
            </a:r>
          </a:p>
          <a:p>
            <a:pPr>
              <a:buNone/>
            </a:pPr>
            <a:r>
              <a:rPr lang="en-US" sz="2600" b="1" u="sng" dirty="0" smtClean="0"/>
              <a:t>                                   </a:t>
            </a:r>
          </a:p>
          <a:p>
            <a:r>
              <a:rPr lang="en-US" sz="2600" dirty="0" smtClean="0"/>
              <a:t>  Ball &amp; cage</a:t>
            </a:r>
          </a:p>
          <a:p>
            <a:endParaRPr lang="en-US" sz="2600" dirty="0" smtClean="0"/>
          </a:p>
          <a:p>
            <a:r>
              <a:rPr lang="en-US" sz="2600" dirty="0" smtClean="0"/>
              <a:t>  Tilting  disc</a:t>
            </a:r>
          </a:p>
          <a:p>
            <a:endParaRPr lang="en-US" sz="2600" dirty="0" smtClean="0"/>
          </a:p>
          <a:p>
            <a:r>
              <a:rPr lang="en-US" sz="2600" dirty="0" smtClean="0"/>
              <a:t>  </a:t>
            </a:r>
            <a:r>
              <a:rPr lang="en-US" sz="2600" dirty="0" err="1" smtClean="0"/>
              <a:t>Bileaflet</a:t>
            </a:r>
            <a:r>
              <a:rPr lang="en-US" sz="2600" dirty="0" smtClean="0"/>
              <a:t> valve </a:t>
            </a:r>
            <a:r>
              <a:rPr lang="en-US" sz="3000" dirty="0" smtClean="0"/>
              <a:t> </a:t>
            </a:r>
            <a:r>
              <a:rPr lang="en-US" dirty="0" smtClean="0"/>
              <a:t>              </a:t>
            </a:r>
          </a:p>
          <a:p>
            <a:pPr>
              <a:buNone/>
            </a:pPr>
            <a:r>
              <a:rPr lang="en-US" dirty="0" smtClean="0"/>
              <a:t>               </a:t>
            </a:r>
          </a:p>
          <a:p>
            <a:pPr>
              <a:buNone/>
            </a:pPr>
            <a:endParaRPr lang="en-US" dirty="0" smtClean="0"/>
          </a:p>
          <a:p>
            <a:endParaRPr lang="en-IN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636912"/>
            <a:ext cx="335755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User\Desktop\rtgddfdfg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348880"/>
            <a:ext cx="3139920" cy="2880320"/>
          </a:xfrm>
          <a:prstGeom prst="rect">
            <a:avLst/>
          </a:prstGeom>
          <a:noFill/>
        </p:spPr>
      </p:pic>
      <p:pic>
        <p:nvPicPr>
          <p:cNvPr id="2051" name="Picture 3" descr="C:\Users\User\Desktop\dffvvffg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132856"/>
            <a:ext cx="4724434" cy="2929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928671"/>
            <a:ext cx="8001056" cy="5715040"/>
          </a:xfrm>
          <a:prstGeom prst="rect">
            <a:avLst/>
          </a:prstGeom>
          <a:ln>
            <a:noFill/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" name="Rectangle 4"/>
          <p:cNvSpPr/>
          <p:nvPr/>
        </p:nvSpPr>
        <p:spPr>
          <a:xfrm>
            <a:off x="4716016" y="5661248"/>
            <a:ext cx="108012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819" y="1600200"/>
            <a:ext cx="520036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C:\Users\User\Desktop\gdgfdgd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912768" cy="6332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Complications of prosthetic valves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1.Structural valve deterioration(Changes intrinsic to valve)</a:t>
            </a:r>
          </a:p>
          <a:p>
            <a:r>
              <a:rPr lang="en-US" dirty="0" smtClean="0"/>
              <a:t>2.Non structural dysfunction (Extrinsic)</a:t>
            </a:r>
          </a:p>
          <a:p>
            <a:r>
              <a:rPr lang="en-US" dirty="0" smtClean="0"/>
              <a:t>3.Valve thrombosis and embolism</a:t>
            </a:r>
          </a:p>
          <a:p>
            <a:r>
              <a:rPr lang="en-US" dirty="0" smtClean="0"/>
              <a:t>4.Infective </a:t>
            </a:r>
            <a:r>
              <a:rPr lang="en-US" dirty="0" err="1" smtClean="0"/>
              <a:t>endocarditis</a:t>
            </a:r>
            <a:r>
              <a:rPr lang="en-US" dirty="0" smtClean="0"/>
              <a:t> </a:t>
            </a:r>
          </a:p>
          <a:p>
            <a:r>
              <a:rPr lang="en-US" dirty="0" smtClean="0"/>
              <a:t>5.Bleeding event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Structural valve deterioration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Mechanical valve</a:t>
            </a:r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1.Ball variance</a:t>
            </a:r>
          </a:p>
          <a:p>
            <a:pPr>
              <a:buNone/>
            </a:pPr>
            <a:r>
              <a:rPr lang="en-US" dirty="0" smtClean="0"/>
              <a:t>2.Poppet escape</a:t>
            </a:r>
          </a:p>
          <a:p>
            <a:pPr>
              <a:buNone/>
            </a:pPr>
            <a:r>
              <a:rPr lang="en-US" dirty="0" smtClean="0"/>
              <a:t>3.Strut fracture</a:t>
            </a:r>
          </a:p>
          <a:p>
            <a:pPr>
              <a:buNone/>
            </a:pPr>
            <a:r>
              <a:rPr lang="en-US" dirty="0" smtClean="0"/>
              <a:t>4.Fabric wear and tear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Bioprosthetic</a:t>
            </a:r>
            <a:r>
              <a:rPr lang="en-US" dirty="0" smtClean="0"/>
              <a:t> valve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1.Calcification</a:t>
            </a:r>
          </a:p>
          <a:p>
            <a:pPr>
              <a:buNone/>
            </a:pPr>
            <a:r>
              <a:rPr lang="en-US" dirty="0" smtClean="0"/>
              <a:t>2.Leaflet tear</a:t>
            </a:r>
          </a:p>
          <a:p>
            <a:pPr>
              <a:buNone/>
            </a:pPr>
            <a:r>
              <a:rPr lang="en-US" dirty="0" smtClean="0"/>
              <a:t>3.Stent creep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Non structural valve dysfunction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IN" sz="2400" dirty="0" smtClean="0"/>
              <a:t>Any abnormality not intrinsic to the valve that results in </a:t>
            </a:r>
            <a:r>
              <a:rPr lang="en-IN" sz="2400" dirty="0" err="1" smtClean="0"/>
              <a:t>stenosis</a:t>
            </a:r>
            <a:r>
              <a:rPr lang="en-IN" sz="2400" dirty="0" smtClean="0"/>
              <a:t> or regurgitation of the valve or haemolysis</a:t>
            </a:r>
          </a:p>
          <a:p>
            <a:pPr>
              <a:buNone/>
            </a:pPr>
            <a:r>
              <a:rPr lang="en-US" sz="2400" dirty="0" smtClean="0"/>
              <a:t>(1)</a:t>
            </a:r>
            <a:r>
              <a:rPr lang="en-IN" sz="2400" dirty="0" smtClean="0"/>
              <a:t> Entrapment/Obstruction by </a:t>
            </a:r>
            <a:r>
              <a:rPr lang="en-IN" sz="2400" dirty="0" err="1" smtClean="0"/>
              <a:t>pannus,thrombus</a:t>
            </a:r>
            <a:r>
              <a:rPr lang="en-IN" sz="2400" dirty="0" smtClean="0"/>
              <a:t>, or suture</a:t>
            </a:r>
          </a:p>
          <a:p>
            <a:pPr>
              <a:buNone/>
            </a:pPr>
            <a:r>
              <a:rPr lang="en-IN" sz="2400" dirty="0" smtClean="0"/>
              <a:t>(2) </a:t>
            </a:r>
            <a:r>
              <a:rPr lang="en-IN" sz="2400" dirty="0" err="1" smtClean="0"/>
              <a:t>Paravalvular</a:t>
            </a:r>
            <a:r>
              <a:rPr lang="en-IN" sz="2400" dirty="0" smtClean="0"/>
              <a:t> leak</a:t>
            </a:r>
          </a:p>
          <a:p>
            <a:pPr>
              <a:buNone/>
            </a:pPr>
            <a:r>
              <a:rPr lang="en-IN" sz="2400" dirty="0" smtClean="0"/>
              <a:t>(3) Inappropriate sizing or positioning -"PPM"</a:t>
            </a:r>
          </a:p>
          <a:p>
            <a:pPr>
              <a:buNone/>
            </a:pPr>
            <a:r>
              <a:rPr lang="en-IN" sz="2400" dirty="0" smtClean="0"/>
              <a:t>(4) Residual leak or obstruction after valve implantation</a:t>
            </a:r>
          </a:p>
          <a:p>
            <a:pPr>
              <a:buNone/>
            </a:pPr>
            <a:r>
              <a:rPr lang="en-IN" sz="2400" dirty="0" smtClean="0"/>
              <a:t>(5) Clinically important intravascular </a:t>
            </a:r>
            <a:r>
              <a:rPr lang="en-IN" sz="2400" dirty="0" err="1" smtClean="0"/>
              <a:t>haemolysis,hyperkalemia</a:t>
            </a:r>
            <a:endParaRPr lang="en-IN" sz="2400" dirty="0" smtClean="0"/>
          </a:p>
          <a:p>
            <a:pPr>
              <a:buNone/>
            </a:pPr>
            <a:r>
              <a:rPr lang="en-IN" sz="2400" dirty="0" smtClean="0"/>
              <a:t>(6) Dilatation of aorta or aortic annulus causing aortic regurgitation (for </a:t>
            </a:r>
            <a:r>
              <a:rPr lang="en-IN" sz="2400" dirty="0" err="1" smtClean="0"/>
              <a:t>stentless</a:t>
            </a:r>
            <a:r>
              <a:rPr lang="en-IN" sz="2400" dirty="0" smtClean="0"/>
              <a:t> valves)</a:t>
            </a:r>
          </a:p>
          <a:p>
            <a:pPr>
              <a:buNone/>
            </a:pPr>
            <a:r>
              <a:rPr lang="en-US" sz="2400" dirty="0" smtClean="0"/>
              <a:t>(7) </a:t>
            </a:r>
            <a:r>
              <a:rPr lang="en-US" sz="2400" dirty="0" err="1" smtClean="0"/>
              <a:t>Pseudoaneurysm</a:t>
            </a:r>
            <a:endParaRPr lang="en-I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Other definitions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997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endParaRPr lang="en-IN" sz="2800" b="1" dirty="0" smtClean="0"/>
          </a:p>
          <a:p>
            <a:r>
              <a:rPr lang="en-IN" sz="2800" b="1" dirty="0" smtClean="0"/>
              <a:t>STUCK VALVE</a:t>
            </a:r>
            <a:r>
              <a:rPr lang="en-IN" sz="2800" dirty="0" smtClean="0"/>
              <a:t> -dysfunctional mechanical prosthesis in which at least 1 leaflet loses its free movement and is “</a:t>
            </a:r>
            <a:r>
              <a:rPr lang="en-IN" sz="2800" b="1" dirty="0" smtClean="0"/>
              <a:t>stuck</a:t>
            </a:r>
            <a:r>
              <a:rPr lang="en-IN" sz="2800" dirty="0" smtClean="0"/>
              <a:t>” in either an open or closed position</a:t>
            </a:r>
          </a:p>
          <a:p>
            <a:pPr>
              <a:buNone/>
            </a:pPr>
            <a:endParaRPr lang="en-US" sz="2800" dirty="0" smtClean="0"/>
          </a:p>
          <a:p>
            <a:endParaRPr lang="en-IN" sz="2800" dirty="0" smtClean="0"/>
          </a:p>
          <a:p>
            <a:r>
              <a:rPr lang="en-US" sz="2800" b="1" dirty="0" smtClean="0"/>
              <a:t>VALVE DEHISCENCE- </a:t>
            </a:r>
            <a:r>
              <a:rPr lang="en-US" sz="2800" dirty="0" smtClean="0"/>
              <a:t>Displacement from the implanted position resulting in "rocking motion"</a:t>
            </a:r>
          </a:p>
          <a:p>
            <a:pPr marL="342900" lvl="1" indent="-342900">
              <a:buNone/>
            </a:pPr>
            <a:r>
              <a:rPr lang="en-US" sz="2800" dirty="0" smtClean="0"/>
              <a:t>   (</a:t>
            </a:r>
            <a:r>
              <a:rPr lang="en-US" sz="2400" dirty="0" smtClean="0"/>
              <a:t>Sewing ring around prosthesis becomes unsecured to surrounding structures)</a:t>
            </a:r>
          </a:p>
          <a:p>
            <a:endParaRPr lang="en-IN" sz="2800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Endocarditis</a:t>
            </a:r>
            <a:r>
              <a:rPr lang="en-US" dirty="0" smtClean="0"/>
              <a:t> and </a:t>
            </a:r>
            <a:r>
              <a:rPr lang="en-US" dirty="0" err="1" smtClean="0"/>
              <a:t>sequelae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en-IN" dirty="0" smtClean="0"/>
              <a:t>Infection of the replacement heart valve </a:t>
            </a:r>
          </a:p>
          <a:p>
            <a:pPr>
              <a:buNone/>
            </a:pPr>
            <a:r>
              <a:rPr lang="en-US" dirty="0" smtClean="0"/>
              <a:t>                   -Vegetation</a:t>
            </a:r>
          </a:p>
          <a:p>
            <a:pPr>
              <a:buNone/>
            </a:pPr>
            <a:r>
              <a:rPr lang="en-US" dirty="0" smtClean="0"/>
              <a:t>                   -Pus </a:t>
            </a:r>
          </a:p>
          <a:p>
            <a:pPr>
              <a:buNone/>
            </a:pPr>
            <a:r>
              <a:rPr lang="en-US" dirty="0" smtClean="0"/>
              <a:t>                   -Abscess</a:t>
            </a:r>
            <a:endParaRPr lang="en-IN" dirty="0" smtClean="0"/>
          </a:p>
          <a:p>
            <a:pPr>
              <a:buNone/>
            </a:pPr>
            <a:r>
              <a:rPr lang="en-IN" dirty="0" smtClean="0"/>
              <a:t>proven by 1.Surgical evidence at reoperation</a:t>
            </a:r>
          </a:p>
          <a:p>
            <a:pPr>
              <a:buNone/>
            </a:pPr>
            <a:r>
              <a:rPr lang="en-IN" dirty="0" smtClean="0"/>
              <a:t>                   2.At Autopsy</a:t>
            </a:r>
          </a:p>
          <a:p>
            <a:pPr>
              <a:buNone/>
            </a:pPr>
            <a:r>
              <a:rPr lang="en-IN" dirty="0" smtClean="0"/>
              <a:t>                   3.Positive Duke's criteria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Mechanisms of Degeneration of </a:t>
            </a:r>
            <a:r>
              <a:rPr lang="en-US" sz="2800" dirty="0" err="1" smtClean="0"/>
              <a:t>bioprosthetic</a:t>
            </a:r>
            <a:r>
              <a:rPr lang="en-US" sz="2800" dirty="0" smtClean="0"/>
              <a:t> valve</a:t>
            </a:r>
            <a:endParaRPr lang="en-IN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1082"/>
            <a:ext cx="7704856" cy="566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PROSTHESIS MATERIALS</a:t>
            </a:r>
            <a:endParaRPr lang="en-IN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Housing and </a:t>
            </a:r>
            <a:r>
              <a:rPr lang="en-US" dirty="0" err="1" smtClean="0"/>
              <a:t>occluder</a:t>
            </a:r>
            <a:endParaRPr lang="en-US" dirty="0" smtClean="0"/>
          </a:p>
          <a:p>
            <a:r>
              <a:rPr lang="en-US" dirty="0" err="1" smtClean="0"/>
              <a:t>Pyrolytic</a:t>
            </a:r>
            <a:r>
              <a:rPr lang="en-US" dirty="0" smtClean="0"/>
              <a:t> carbon on graphite</a:t>
            </a:r>
          </a:p>
          <a:p>
            <a:r>
              <a:rPr lang="en-US" dirty="0" smtClean="0"/>
              <a:t>Silicone rubber</a:t>
            </a:r>
          </a:p>
          <a:p>
            <a:r>
              <a:rPr lang="en-US" dirty="0" err="1" smtClean="0"/>
              <a:t>Titanium,cobalt</a:t>
            </a:r>
            <a:r>
              <a:rPr lang="en-US" dirty="0" smtClean="0"/>
              <a:t> chromium alloy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Functional Assessment of prosthetic valves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Clinical examination</a:t>
            </a:r>
          </a:p>
          <a:p>
            <a:r>
              <a:rPr lang="en-US" dirty="0" smtClean="0"/>
              <a:t>Imaging</a:t>
            </a:r>
          </a:p>
          <a:p>
            <a:pPr>
              <a:buNone/>
            </a:pPr>
            <a:r>
              <a:rPr lang="en-US" dirty="0" smtClean="0"/>
              <a:t>          - CXR</a:t>
            </a:r>
          </a:p>
          <a:p>
            <a:pPr>
              <a:buNone/>
            </a:pPr>
            <a:r>
              <a:rPr lang="en-US" dirty="0" smtClean="0"/>
              <a:t>          - TTE</a:t>
            </a:r>
          </a:p>
          <a:p>
            <a:pPr>
              <a:buNone/>
            </a:pPr>
            <a:r>
              <a:rPr lang="en-US" dirty="0" smtClean="0"/>
              <a:t>          - TEE</a:t>
            </a:r>
          </a:p>
          <a:p>
            <a:pPr>
              <a:buNone/>
            </a:pPr>
            <a:r>
              <a:rPr lang="en-US" dirty="0" smtClean="0"/>
              <a:t>          - 3D ECHO,STRESS ECHO</a:t>
            </a:r>
          </a:p>
          <a:p>
            <a:pPr>
              <a:buNone/>
            </a:pPr>
            <a:r>
              <a:rPr lang="en-US" dirty="0" smtClean="0"/>
              <a:t>          - FLOUROSCOPY,CATH</a:t>
            </a:r>
          </a:p>
          <a:p>
            <a:pPr>
              <a:buNone/>
            </a:pPr>
            <a:r>
              <a:rPr lang="en-US" dirty="0" smtClean="0"/>
              <a:t>          - MDCT</a:t>
            </a:r>
          </a:p>
          <a:p>
            <a:pPr>
              <a:buNone/>
            </a:pPr>
            <a:r>
              <a:rPr lang="en-US" dirty="0" smtClean="0"/>
              <a:t>          - MRI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Clinical examination</a:t>
            </a:r>
            <a:endParaRPr lang="en-IN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734274" cy="462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38827"/>
            <a:ext cx="8229600" cy="284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8676456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C:\Users\User\Desktop\bnnbbn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8078621" cy="52174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Chest </a:t>
            </a:r>
            <a:r>
              <a:rPr lang="en-US" dirty="0" err="1" smtClean="0"/>
              <a:t>xray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50" t="2431" r="3150" b="12881"/>
          <a:stretch>
            <a:fillRect/>
          </a:stretch>
        </p:blipFill>
        <p:spPr bwMode="auto">
          <a:xfrm>
            <a:off x="539552" y="1916833"/>
            <a:ext cx="4410051" cy="410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1491" t="2679" r="2323" b="14053"/>
          <a:stretch>
            <a:fillRect/>
          </a:stretch>
        </p:blipFill>
        <p:spPr bwMode="auto">
          <a:xfrm>
            <a:off x="4932040" y="1916832"/>
            <a:ext cx="410445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54" t="2821" r="2054" b="13656"/>
          <a:stretch>
            <a:fillRect/>
          </a:stretch>
        </p:blipFill>
        <p:spPr bwMode="auto">
          <a:xfrm>
            <a:off x="410721" y="1844824"/>
            <a:ext cx="873327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>Determination of site of valve by  direction of flow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IN" sz="2400" dirty="0" smtClean="0"/>
              <a:t>    </a:t>
            </a:r>
            <a:r>
              <a:rPr lang="en-IN" sz="2800" b="1" dirty="0" smtClean="0">
                <a:solidFill>
                  <a:srgbClr val="FFC000"/>
                </a:solidFill>
              </a:rPr>
              <a:t> </a:t>
            </a:r>
            <a:r>
              <a:rPr lang="en-IN" sz="2400" dirty="0" smtClean="0"/>
              <a:t>If the direction of flow is from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IN" sz="2400" dirty="0" smtClean="0"/>
              <a:t>                Inferior to superior – likely aortic valve.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en-IN" sz="2400" dirty="0" smtClean="0"/>
              <a:t>                Superior to inferior-   likely a mitral valve.</a:t>
            </a:r>
            <a:endParaRPr lang="en-IN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600" t="5906" r="2402" b="27157"/>
          <a:stretch>
            <a:fillRect/>
          </a:stretch>
        </p:blipFill>
        <p:spPr bwMode="auto">
          <a:xfrm>
            <a:off x="1475656" y="3212976"/>
            <a:ext cx="5718283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Direction of flow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67544" y="1628800"/>
            <a:ext cx="390709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C:\Users\User\Desktop\Pre-operative-chest-X-ray-with-the-Starr-Edwards-caged-ball-valve-in-aortic-position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628800"/>
            <a:ext cx="4210050" cy="4611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314" name="Picture 2" descr="C:\Users\User\Desktop\N1lad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5" t="16473" r="1721" b="24465"/>
          <a:stretch>
            <a:fillRect/>
          </a:stretch>
        </p:blipFill>
        <p:spPr bwMode="auto">
          <a:xfrm>
            <a:off x="899592" y="2492896"/>
            <a:ext cx="7416824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4338" name="Picture 2" descr="H:\Prosthetic HV XRA\IMG_0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-10000"/>
          </a:blip>
          <a:srcRect l="9394" t="9570" r="7078" b="10833"/>
          <a:stretch>
            <a:fillRect/>
          </a:stretch>
        </p:blipFill>
        <p:spPr bwMode="auto">
          <a:xfrm rot="5400000">
            <a:off x="1362309" y="1166083"/>
            <a:ext cx="6347373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History of prosthetic valves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916832"/>
            <a:ext cx="2376264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27584" y="1916832"/>
            <a:ext cx="4104456" cy="393343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851920" y="6093296"/>
            <a:ext cx="115212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/>
              <a:t>1954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Identify the valve</a:t>
            </a:r>
            <a:endParaRPr lang="en-IN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9724"/>
          <a:stretch>
            <a:fillRect/>
          </a:stretch>
        </p:blipFill>
        <p:spPr bwMode="auto">
          <a:xfrm>
            <a:off x="2051720" y="1628800"/>
            <a:ext cx="4680520" cy="500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4" name="Picture 2" descr="H:\Prosthetic HV XRA\IMG_05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190"/>
          <a:stretch>
            <a:fillRect/>
          </a:stretch>
        </p:blipFill>
        <p:spPr bwMode="auto">
          <a:xfrm rot="5400000">
            <a:off x="-163826" y="2044146"/>
            <a:ext cx="5079163" cy="4104456"/>
          </a:xfrm>
          <a:prstGeom prst="rect">
            <a:avLst/>
          </a:prstGeom>
          <a:noFill/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7" name="Picture 5" descr="H:\Prosthetic HV XRA\IMG_050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l="21459"/>
          <a:stretch>
            <a:fillRect/>
          </a:stretch>
        </p:blipFill>
        <p:spPr bwMode="auto">
          <a:xfrm rot="5400000">
            <a:off x="4391232" y="1809568"/>
            <a:ext cx="4824537" cy="46070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Prosthetic HV XRA\IMG_04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705"/>
          <a:stretch>
            <a:fillRect/>
          </a:stretch>
        </p:blipFill>
        <p:spPr bwMode="auto">
          <a:xfrm rot="5400000">
            <a:off x="2017473" y="1735055"/>
            <a:ext cx="5026505" cy="4525963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7415" name="Picture 7" descr="H:\Prosthetic HV XRA\IMG_04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10000"/>
          </a:blip>
          <a:srcRect l="17853" r="9044" b="3522"/>
          <a:stretch>
            <a:fillRect/>
          </a:stretch>
        </p:blipFill>
        <p:spPr bwMode="auto">
          <a:xfrm rot="5400000">
            <a:off x="154230" y="1654082"/>
            <a:ext cx="4968553" cy="4917989"/>
          </a:xfrm>
          <a:prstGeom prst="rect">
            <a:avLst/>
          </a:prstGeom>
          <a:noFill/>
        </p:spPr>
      </p:pic>
      <p:pic>
        <p:nvPicPr>
          <p:cNvPr id="17416" name="Picture 8" descr="H:\Prosthetic HV XRA\IMG_04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2504"/>
          <a:stretch>
            <a:fillRect/>
          </a:stretch>
        </p:blipFill>
        <p:spPr bwMode="auto">
          <a:xfrm rot="5400000">
            <a:off x="4864569" y="2317923"/>
            <a:ext cx="4608513" cy="3950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9458" name="Picture 2" descr="H:\Prosthetic HV XRA\IMG_05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19636" t="6968" r="9044" b="2693"/>
          <a:stretch>
            <a:fillRect/>
          </a:stretch>
        </p:blipFill>
        <p:spPr bwMode="auto">
          <a:xfrm rot="5400000">
            <a:off x="60131" y="1748181"/>
            <a:ext cx="4775266" cy="4536504"/>
          </a:xfrm>
          <a:prstGeom prst="rect">
            <a:avLst/>
          </a:prstGeom>
          <a:noFill/>
        </p:spPr>
      </p:pic>
      <p:pic>
        <p:nvPicPr>
          <p:cNvPr id="19459" name="Picture 3" descr="H:\Prosthetic HV XRA\IMG_04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5372"/>
          <a:stretch>
            <a:fillRect/>
          </a:stretch>
        </p:blipFill>
        <p:spPr bwMode="auto">
          <a:xfrm rot="5400000">
            <a:off x="4351226" y="2065599"/>
            <a:ext cx="4906044" cy="3888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Four prosthetic </a:t>
            </a:r>
            <a:r>
              <a:rPr lang="en-US" dirty="0" err="1" smtClean="0"/>
              <a:t>st.jude</a:t>
            </a:r>
            <a:r>
              <a:rPr lang="en-US" dirty="0" smtClean="0"/>
              <a:t> valves</a:t>
            </a:r>
            <a:endParaRPr lang="en-IN" dirty="0"/>
          </a:p>
        </p:txBody>
      </p:sp>
      <p:pic>
        <p:nvPicPr>
          <p:cNvPr id="20482" name="Picture 2" descr="C:\Users\User\Desktop\gdfgffg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869686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CINEFLOUROSCOPY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435280" cy="452596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N" sz="2800" dirty="0" smtClean="0"/>
              <a:t>Structural integrity</a:t>
            </a:r>
          </a:p>
          <a:p>
            <a:r>
              <a:rPr lang="en-IN" sz="2800" dirty="0" smtClean="0"/>
              <a:t>Motion of the disc or poppet</a:t>
            </a:r>
          </a:p>
          <a:p>
            <a:r>
              <a:rPr lang="en-IN" sz="2800" dirty="0" smtClean="0"/>
              <a:t>Excessive tilt  of the base ring - valve dehiscence </a:t>
            </a:r>
          </a:p>
          <a:p>
            <a:r>
              <a:rPr lang="en-IN" sz="2800" dirty="0" smtClean="0">
                <a:solidFill>
                  <a:schemeClr val="tx1"/>
                </a:solidFill>
              </a:rPr>
              <a:t>A rocking motion of greater than 15</a:t>
            </a:r>
            <a:r>
              <a:rPr lang="en-IN" sz="2800" baseline="30000" dirty="0" smtClean="0">
                <a:solidFill>
                  <a:schemeClr val="tx1"/>
                </a:solidFill>
              </a:rPr>
              <a:t>0</a:t>
            </a:r>
            <a:r>
              <a:rPr lang="en-IN" sz="2800" dirty="0" smtClean="0">
                <a:solidFill>
                  <a:schemeClr val="tx1"/>
                </a:solidFill>
              </a:rPr>
              <a:t> of sewing-ring excursion is abnormal</a:t>
            </a:r>
          </a:p>
          <a:p>
            <a:r>
              <a:rPr lang="en-IN" sz="2800" dirty="0" smtClean="0"/>
              <a:t>Aortic valve prosthesis - RAO caudal</a:t>
            </a:r>
          </a:p>
          <a:p>
            <a:pPr>
              <a:buNone/>
            </a:pPr>
            <a:r>
              <a:rPr lang="en-IN" sz="2800" dirty="0" smtClean="0"/>
              <a:t>                                              - LAO cranial</a:t>
            </a:r>
          </a:p>
          <a:p>
            <a:r>
              <a:rPr lang="pt-BR" sz="2800" dirty="0" smtClean="0"/>
              <a:t>Mitral valve prosthesis - RAO cranial</a:t>
            </a:r>
            <a:endParaRPr lang="en-IN" sz="28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Opening angle and closing angle -</a:t>
            </a:r>
            <a:r>
              <a:rPr lang="en-US" sz="3200" dirty="0" err="1" smtClean="0"/>
              <a:t>Carbomedics</a:t>
            </a:r>
            <a:r>
              <a:rPr lang="en-US" sz="3200" dirty="0" smtClean="0"/>
              <a:t> </a:t>
            </a:r>
            <a:r>
              <a:rPr lang="en-US" sz="3200" dirty="0" err="1" smtClean="0"/>
              <a:t>Bileaflet</a:t>
            </a:r>
            <a:r>
              <a:rPr lang="en-US" sz="3200" dirty="0" smtClean="0"/>
              <a:t> valve</a:t>
            </a:r>
            <a:endParaRPr lang="en-IN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410721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User\Desktop\sddssd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80729"/>
            <a:ext cx="9144104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Normal Opening and closing angles </a:t>
            </a:r>
            <a:endParaRPr lang="en-IN" dirty="0"/>
          </a:p>
        </p:txBody>
      </p:sp>
      <p:pic>
        <p:nvPicPr>
          <p:cNvPr id="5122" name="Picture 2" descr="C:\Users\User\Desktop\dfdfdffdd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24464"/>
            <a:ext cx="8229600" cy="32774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051" name="Picture 3" descr="C:\Users\User\Desktop\DJbpS4qXkAAVpM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44824"/>
            <a:ext cx="3660436" cy="396044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80112" y="6093296"/>
            <a:ext cx="309634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CHARLES  HUFNAGEL</a:t>
            </a:r>
            <a:endParaRPr lang="en-IN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1916832"/>
            <a:ext cx="3240360" cy="41549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Acrylic ball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err="1" smtClean="0"/>
              <a:t>Plexiglass</a:t>
            </a:r>
            <a:r>
              <a:rPr lang="en-US" sz="2400" dirty="0" smtClean="0"/>
              <a:t> </a:t>
            </a:r>
            <a:r>
              <a:rPr lang="en-US" sz="2400" dirty="0" err="1" smtClean="0"/>
              <a:t>methaacrylate</a:t>
            </a: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For AR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Prevented regurgitation only from lower part of body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Frequent </a:t>
            </a:r>
            <a:r>
              <a:rPr lang="en-US" sz="2400" b="1" dirty="0" err="1" smtClean="0"/>
              <a:t>embolisation</a:t>
            </a:r>
            <a:endParaRPr lang="en-US" sz="2400" b="1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Disconcerting </a:t>
            </a:r>
            <a:r>
              <a:rPr lang="en-US" sz="2400" b="1" dirty="0" smtClean="0"/>
              <a:t>Noise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C:\Users\User\Desktop\sdfdffdfs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272808" cy="53677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Opening angle increased in obstruction</a:t>
            </a:r>
            <a:endParaRPr lang="en-IN" sz="3200" dirty="0"/>
          </a:p>
        </p:txBody>
      </p:sp>
      <p:pic>
        <p:nvPicPr>
          <p:cNvPr id="7170" name="Picture 2" descr="C:\Users\User\Desktop\dsfdfdfd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132856"/>
            <a:ext cx="7606503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 smtClean="0"/>
              <a:t>St.jude</a:t>
            </a:r>
            <a:r>
              <a:rPr lang="en-US" dirty="0" smtClean="0"/>
              <a:t> </a:t>
            </a:r>
            <a:r>
              <a:rPr lang="en-US" dirty="0" err="1" smtClean="0"/>
              <a:t>bileaflet</a:t>
            </a:r>
            <a:r>
              <a:rPr lang="en-US" dirty="0" smtClean="0"/>
              <a:t> valve</a:t>
            </a:r>
            <a:endParaRPr lang="en-IN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700808"/>
            <a:ext cx="5040560" cy="466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BI LEAFLET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Ayisha reduced leaflet mobility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16632"/>
            <a:ext cx="8736971" cy="6552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BALL AND CAGE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260648"/>
            <a:ext cx="396044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          BALL AND CAGE VALVE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hitra valve 1.wmv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hitra valve 2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Fathima pre thrombolysi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fATHIMA DVR PLUS PPI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err="1" smtClean="0"/>
              <a:t>Harken</a:t>
            </a:r>
            <a:r>
              <a:rPr lang="en-US" sz="3600" dirty="0" smtClean="0"/>
              <a:t> </a:t>
            </a:r>
            <a:r>
              <a:rPr lang="en-US" sz="3600" dirty="0" err="1" smtClean="0"/>
              <a:t>soroff</a:t>
            </a:r>
            <a:r>
              <a:rPr lang="en-US" sz="3600" dirty="0" smtClean="0"/>
              <a:t> ball valve(Double cage)</a:t>
            </a:r>
            <a:endParaRPr lang="en-IN" sz="3600" dirty="0"/>
          </a:p>
        </p:txBody>
      </p:sp>
      <p:pic>
        <p:nvPicPr>
          <p:cNvPr id="7170" name="Picture 2" descr="C:\Users\User\Desktop\DKONpqfX0AIz8E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476987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alve dehiscense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mpletely stuck leaflet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THANK YOU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err="1" smtClean="0"/>
              <a:t>Harken's</a:t>
            </a:r>
            <a:r>
              <a:rPr lang="en-US" sz="3600" dirty="0" smtClean="0"/>
              <a:t> commandments for an ideal prosthetic valve</a:t>
            </a:r>
            <a:endParaRPr lang="en-IN" sz="3600" dirty="0"/>
          </a:p>
        </p:txBody>
      </p:sp>
      <p:pic>
        <p:nvPicPr>
          <p:cNvPr id="8194" name="Picture 2" descr="C:\Users\User\Desktop\765dbf94385755d62334a77bf3fc36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43712" y="1668621"/>
            <a:ext cx="3465576" cy="4389120"/>
          </a:xfrm>
          <a:prstGeom prst="rect">
            <a:avLst/>
          </a:prstGeom>
          <a:noFill/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/>
              <a:t>1.Must </a:t>
            </a:r>
            <a:r>
              <a:rPr lang="en-US" sz="2000" dirty="0" smtClean="0">
                <a:solidFill>
                  <a:srgbClr val="FF0000"/>
                </a:solidFill>
              </a:rPr>
              <a:t>not </a:t>
            </a:r>
            <a:r>
              <a:rPr lang="en-US" sz="2000" dirty="0" err="1" smtClean="0"/>
              <a:t>propogate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emboli</a:t>
            </a:r>
          </a:p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2.Chemically </a:t>
            </a:r>
            <a:r>
              <a:rPr lang="en-US" sz="2000" dirty="0" err="1" smtClean="0">
                <a:solidFill>
                  <a:srgbClr val="FF0000"/>
                </a:solidFill>
              </a:rPr>
              <a:t>inert</a:t>
            </a:r>
            <a:r>
              <a:rPr lang="en-US" sz="2000" dirty="0" err="1" smtClean="0"/>
              <a:t>,does</a:t>
            </a:r>
            <a:r>
              <a:rPr lang="en-US" sz="2000" dirty="0" smtClean="0"/>
              <a:t> </a:t>
            </a:r>
            <a:r>
              <a:rPr lang="en-US" sz="2000" dirty="0" err="1" smtClean="0"/>
              <a:t>n't</a:t>
            </a:r>
            <a:r>
              <a:rPr lang="en-US" sz="2000" dirty="0" smtClean="0"/>
              <a:t> damage blood elements</a:t>
            </a:r>
          </a:p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3.No resistance </a:t>
            </a:r>
            <a:r>
              <a:rPr lang="en-US" sz="2000" dirty="0" smtClean="0"/>
              <a:t>to physiological flows</a:t>
            </a:r>
          </a:p>
          <a:p>
            <a:pPr>
              <a:buNone/>
            </a:pPr>
            <a:r>
              <a:rPr lang="en-US" sz="2000" dirty="0" smtClean="0"/>
              <a:t>4.Must </a:t>
            </a:r>
            <a:r>
              <a:rPr lang="en-US" sz="2000" dirty="0" smtClean="0">
                <a:solidFill>
                  <a:srgbClr val="FF0000"/>
                </a:solidFill>
              </a:rPr>
              <a:t>close promptly</a:t>
            </a:r>
            <a:r>
              <a:rPr lang="en-IN" sz="2000" dirty="0" smtClean="0"/>
              <a:t>(less than 0.05 second)</a:t>
            </a:r>
          </a:p>
          <a:p>
            <a:pPr>
              <a:buNone/>
            </a:pPr>
            <a:r>
              <a:rPr lang="en-US" sz="2000" dirty="0" smtClean="0"/>
              <a:t>5.Must </a:t>
            </a:r>
            <a:r>
              <a:rPr lang="en-US" sz="2000" dirty="0" smtClean="0">
                <a:solidFill>
                  <a:srgbClr val="FF0000"/>
                </a:solidFill>
              </a:rPr>
              <a:t>remain closed </a:t>
            </a:r>
            <a:r>
              <a:rPr lang="en-US" sz="2000" dirty="0" smtClean="0"/>
              <a:t>during appropriate phase of cardiac cycle</a:t>
            </a:r>
          </a:p>
          <a:p>
            <a:pPr>
              <a:buNone/>
            </a:pPr>
            <a:r>
              <a:rPr lang="en-US" sz="2000" dirty="0" smtClean="0"/>
              <a:t>6</a:t>
            </a:r>
            <a:r>
              <a:rPr lang="en-US" sz="2000" dirty="0" smtClean="0">
                <a:solidFill>
                  <a:srgbClr val="FF0000"/>
                </a:solidFill>
              </a:rPr>
              <a:t>.Durability</a:t>
            </a:r>
            <a:r>
              <a:rPr lang="en-US" sz="2000" dirty="0" smtClean="0"/>
              <a:t> -long term</a:t>
            </a:r>
          </a:p>
          <a:p>
            <a:pPr>
              <a:buNone/>
            </a:pPr>
            <a:r>
              <a:rPr lang="en-US" sz="2000" dirty="0" smtClean="0"/>
              <a:t>7.</a:t>
            </a:r>
            <a:r>
              <a:rPr lang="en-US" sz="2000" dirty="0" smtClean="0">
                <a:solidFill>
                  <a:srgbClr val="FF0000"/>
                </a:solidFill>
              </a:rPr>
              <a:t>Less noise</a:t>
            </a:r>
          </a:p>
          <a:p>
            <a:pPr>
              <a:buNone/>
            </a:pPr>
            <a:r>
              <a:rPr lang="en-US" sz="2000" dirty="0" smtClean="0"/>
              <a:t>8.Must be </a:t>
            </a:r>
            <a:r>
              <a:rPr lang="en-US" sz="2000" dirty="0" smtClean="0">
                <a:solidFill>
                  <a:srgbClr val="FF0000"/>
                </a:solidFill>
              </a:rPr>
              <a:t>able to insert </a:t>
            </a:r>
            <a:r>
              <a:rPr lang="en-US" sz="2000" dirty="0" smtClean="0"/>
              <a:t>in a physiological site(normally anatomical)</a:t>
            </a:r>
          </a:p>
          <a:p>
            <a:pPr>
              <a:buNone/>
            </a:pPr>
            <a:r>
              <a:rPr lang="en-US" sz="2000" dirty="0" smtClean="0"/>
              <a:t>9.</a:t>
            </a:r>
            <a:r>
              <a:rPr lang="en-US" sz="2000" dirty="0" smtClean="0">
                <a:solidFill>
                  <a:srgbClr val="FF0000"/>
                </a:solidFill>
              </a:rPr>
              <a:t>Sterilisation and storage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9632" y="6309320"/>
            <a:ext cx="2376264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DWIGHT HARKEN</a:t>
            </a:r>
            <a:endParaRPr lang="en-IN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2951</TotalTime>
  <Words>1229</Words>
  <Application>Microsoft Office PowerPoint</Application>
  <PresentationFormat>On-screen Show (4:3)</PresentationFormat>
  <Paragraphs>281</Paragraphs>
  <Slides>82</Slides>
  <Notes>6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PROSTHETIC HEART VALVES</vt:lpstr>
      <vt:lpstr>Topic outline</vt:lpstr>
      <vt:lpstr>Slide 3</vt:lpstr>
      <vt:lpstr>  PROSTHETIC HEART VALVES- Types</vt:lpstr>
      <vt:lpstr>PROSTHESIS MATERIALS</vt:lpstr>
      <vt:lpstr>History of prosthetic valves</vt:lpstr>
      <vt:lpstr>Slide 7</vt:lpstr>
      <vt:lpstr>Harken soroff ball valve(Double cage)</vt:lpstr>
      <vt:lpstr>Harken's commandments for an ideal prosthetic valve</vt:lpstr>
      <vt:lpstr>STARR EDWARDS valve-The evolution</vt:lpstr>
      <vt:lpstr>STARR -EDWARDS valve</vt:lpstr>
      <vt:lpstr>Slide 12</vt:lpstr>
      <vt:lpstr>Ball and cage valve- Working principle</vt:lpstr>
      <vt:lpstr>SEP for aortic valve</vt:lpstr>
      <vt:lpstr>Modifications of Starr Edwards Prosthesis</vt:lpstr>
      <vt:lpstr>Slide 16</vt:lpstr>
      <vt:lpstr>Short-Comings of Ball and Cage</vt:lpstr>
      <vt:lpstr>Slide 18</vt:lpstr>
      <vt:lpstr>Cage and disc valves</vt:lpstr>
      <vt:lpstr>Tilting disc valve</vt:lpstr>
      <vt:lpstr>Slide 21</vt:lpstr>
      <vt:lpstr>CHITRA VALVE(TTK CHITHRA)</vt:lpstr>
      <vt:lpstr>CHITRA VALVE advantages</vt:lpstr>
      <vt:lpstr>Bileaflet mechanical valves</vt:lpstr>
      <vt:lpstr>Bileaflet valves</vt:lpstr>
      <vt:lpstr>Flow Profile - Bileaflet</vt:lpstr>
      <vt:lpstr>Bileaflet valve-St.Jude</vt:lpstr>
      <vt:lpstr>Carbomedics valve</vt:lpstr>
      <vt:lpstr>Bileaflet valves advantages over single disc</vt:lpstr>
      <vt:lpstr>Slide 30</vt:lpstr>
      <vt:lpstr> Bioprosthetic valves </vt:lpstr>
      <vt:lpstr>Stented Porcine valves</vt:lpstr>
      <vt:lpstr>Stentless Porcine Valve</vt:lpstr>
      <vt:lpstr>Bovine Pericardial valve</vt:lpstr>
      <vt:lpstr>Slide 35</vt:lpstr>
      <vt:lpstr>Sutureless stented porcine valve</vt:lpstr>
      <vt:lpstr>Valves for TAVI</vt:lpstr>
      <vt:lpstr>Transcatheter mitral valve</vt:lpstr>
      <vt:lpstr>Evolution</vt:lpstr>
      <vt:lpstr>Slide 40</vt:lpstr>
      <vt:lpstr>Slide 41</vt:lpstr>
      <vt:lpstr>Slide 42</vt:lpstr>
      <vt:lpstr>Slide 43</vt:lpstr>
      <vt:lpstr>Complications of prosthetic valves</vt:lpstr>
      <vt:lpstr>Structural valve deterioration</vt:lpstr>
      <vt:lpstr>Non structural valve dysfunction</vt:lpstr>
      <vt:lpstr>Other definitions</vt:lpstr>
      <vt:lpstr>Endocarditis and sequelae</vt:lpstr>
      <vt:lpstr>Mechanisms of Degeneration of bioprosthetic valve</vt:lpstr>
      <vt:lpstr>Functional Assessment of prosthetic valves</vt:lpstr>
      <vt:lpstr>Clinical examination</vt:lpstr>
      <vt:lpstr>Slide 52</vt:lpstr>
      <vt:lpstr>Slide 53</vt:lpstr>
      <vt:lpstr>Chest xray</vt:lpstr>
      <vt:lpstr>Slide 55</vt:lpstr>
      <vt:lpstr>Determination of site of valve by  direction of flow</vt:lpstr>
      <vt:lpstr>Direction of flow</vt:lpstr>
      <vt:lpstr>Slide 58</vt:lpstr>
      <vt:lpstr>Slide 59</vt:lpstr>
      <vt:lpstr>Identify the valve</vt:lpstr>
      <vt:lpstr>Slide 61</vt:lpstr>
      <vt:lpstr>Slide 62</vt:lpstr>
      <vt:lpstr>Slide 63</vt:lpstr>
      <vt:lpstr>Slide 64</vt:lpstr>
      <vt:lpstr>Four prosthetic st.jude valves</vt:lpstr>
      <vt:lpstr>CINEFLOUROSCOPY</vt:lpstr>
      <vt:lpstr>Opening angle and closing angle -Carbomedics Bileaflet valve</vt:lpstr>
      <vt:lpstr>Slide 68</vt:lpstr>
      <vt:lpstr>Normal Opening and closing angles </vt:lpstr>
      <vt:lpstr>Slide 70</vt:lpstr>
      <vt:lpstr>Opening angle increased in obstruction</vt:lpstr>
      <vt:lpstr>St.jude bileaflet valve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83</cp:revision>
  <dcterms:created xsi:type="dcterms:W3CDTF">2018-08-24T12:53:55Z</dcterms:created>
  <dcterms:modified xsi:type="dcterms:W3CDTF">2018-09-30T14:01:29Z</dcterms:modified>
</cp:coreProperties>
</file>